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D7"/>
          </a:solidFill>
        </a:fill>
      </a:tcStyle>
    </a:wholeTbl>
    <a:band2H>
      <a:tcTxStyle/>
      <a:tcStyle>
        <a:tcBdr/>
        <a:fill>
          <a:solidFill>
            <a:srgbClr val="ECE6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DFF"/>
          </a:solidFill>
        </a:fill>
      </a:tcStyle>
    </a:wholeTbl>
    <a:band2H>
      <a:tcTxStyle/>
      <a:tcStyle>
        <a:tcBdr/>
        <a:fill>
          <a:solidFill>
            <a:srgbClr val="F6E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F3FE"/>
          </a:solidFill>
        </a:fill>
      </a:tcStyle>
    </a:wholeTbl>
    <a:band2H>
      <a:tcTxStyle/>
      <a:tcStyle>
        <a:tcBdr/>
        <a:fill>
          <a:solidFill>
            <a:srgbClr val="F4F9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316788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Source Sans Pro"/>
      </a:defRPr>
    </a:lvl1pPr>
    <a:lvl2pPr indent="228600" latinLnBrk="0">
      <a:defRPr sz="1200">
        <a:latin typeface="+mj-lt"/>
        <a:ea typeface="+mj-ea"/>
        <a:cs typeface="+mj-cs"/>
        <a:sym typeface="Source Sans Pro"/>
      </a:defRPr>
    </a:lvl2pPr>
    <a:lvl3pPr indent="457200" latinLnBrk="0">
      <a:defRPr sz="1200">
        <a:latin typeface="+mj-lt"/>
        <a:ea typeface="+mj-ea"/>
        <a:cs typeface="+mj-cs"/>
        <a:sym typeface="Source Sans Pro"/>
      </a:defRPr>
    </a:lvl3pPr>
    <a:lvl4pPr indent="685800" latinLnBrk="0">
      <a:defRPr sz="1200">
        <a:latin typeface="+mj-lt"/>
        <a:ea typeface="+mj-ea"/>
        <a:cs typeface="+mj-cs"/>
        <a:sym typeface="Source Sans Pro"/>
      </a:defRPr>
    </a:lvl4pPr>
    <a:lvl5pPr indent="914400" latinLnBrk="0">
      <a:defRPr sz="1200">
        <a:latin typeface="+mj-lt"/>
        <a:ea typeface="+mj-ea"/>
        <a:cs typeface="+mj-cs"/>
        <a:sym typeface="Source Sans Pro"/>
      </a:defRPr>
    </a:lvl5pPr>
    <a:lvl6pPr indent="1143000" latinLnBrk="0">
      <a:defRPr sz="1200">
        <a:latin typeface="+mj-lt"/>
        <a:ea typeface="+mj-ea"/>
        <a:cs typeface="+mj-cs"/>
        <a:sym typeface="Source Sans Pro"/>
      </a:defRPr>
    </a:lvl6pPr>
    <a:lvl7pPr indent="1371600" latinLnBrk="0">
      <a:defRPr sz="1200">
        <a:latin typeface="+mj-lt"/>
        <a:ea typeface="+mj-ea"/>
        <a:cs typeface="+mj-cs"/>
        <a:sym typeface="Source Sans Pro"/>
      </a:defRPr>
    </a:lvl7pPr>
    <a:lvl8pPr indent="1600200" latinLnBrk="0">
      <a:defRPr sz="1200">
        <a:latin typeface="+mj-lt"/>
        <a:ea typeface="+mj-ea"/>
        <a:cs typeface="+mj-cs"/>
        <a:sym typeface="Source Sans Pro"/>
      </a:defRPr>
    </a:lvl8pPr>
    <a:lvl9pPr indent="1828800" latinLnBrk="0">
      <a:defRPr sz="1200">
        <a:latin typeface="+mj-lt"/>
        <a:ea typeface="+mj-ea"/>
        <a:cs typeface="+mj-cs"/>
        <a:sym typeface="Source Sans Pro"/>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grpSp>
        <p:nvGrpSpPr>
          <p:cNvPr id="25" name="Group 6"/>
          <p:cNvGrpSpPr/>
          <p:nvPr/>
        </p:nvGrpSpPr>
        <p:grpSpPr>
          <a:xfrm>
            <a:off x="11114788" y="6211627"/>
            <a:ext cx="999120" cy="482814"/>
            <a:chOff x="0" y="0"/>
            <a:chExt cx="999118" cy="482813"/>
          </a:xfrm>
        </p:grpSpPr>
        <p:pic>
          <p:nvPicPr>
            <p:cNvPr id="23" name="Picture 2" descr="Picture 2"/>
            <p:cNvPicPr>
              <a:picLocks noChangeAspect="1"/>
            </p:cNvPicPr>
            <p:nvPr/>
          </p:nvPicPr>
          <p:blipFill>
            <a:blip r:embed="rId2">
              <a:extLst/>
            </a:blip>
            <a:stretch>
              <a:fillRect/>
            </a:stretch>
          </p:blipFill>
          <p:spPr>
            <a:xfrm>
              <a:off x="0" y="0"/>
              <a:ext cx="999119" cy="482814"/>
            </a:xfrm>
            <a:prstGeom prst="rect">
              <a:avLst/>
            </a:prstGeom>
            <a:ln w="12700" cap="flat">
              <a:noFill/>
              <a:miter lim="400000"/>
            </a:ln>
            <a:effectLst/>
          </p:spPr>
        </p:pic>
        <p:pic>
          <p:nvPicPr>
            <p:cNvPr id="24" name="Picture 8" descr="Picture 8"/>
            <p:cNvPicPr>
              <a:picLocks noChangeAspect="1"/>
            </p:cNvPicPr>
            <p:nvPr/>
          </p:nvPicPr>
          <p:blipFill>
            <a:blip r:embed="rId3">
              <a:extLst/>
            </a:blip>
            <a:stretch>
              <a:fillRect/>
            </a:stretch>
          </p:blipFill>
          <p:spPr>
            <a:xfrm>
              <a:off x="0" y="3656"/>
              <a:ext cx="457861" cy="475073"/>
            </a:xfrm>
            <a:prstGeom prst="rect">
              <a:avLst/>
            </a:prstGeom>
            <a:ln w="12700" cap="flat">
              <a:noFill/>
              <a:miter lim="400000"/>
            </a:ln>
            <a:effectLst>
              <a:outerShdw blurRad="50800" dist="38100" dir="5400000" rotWithShape="0">
                <a:srgbClr val="000000">
                  <a:alpha val="40000"/>
                </a:srgbClr>
              </a:outerShdw>
            </a:effectLst>
          </p:spPr>
        </p:pic>
      </p:grpSp>
      <p:sp>
        <p:nvSpPr>
          <p:cNvPr id="26"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46" name="Group 8"/>
          <p:cNvGrpSpPr/>
          <p:nvPr/>
        </p:nvGrpSpPr>
        <p:grpSpPr>
          <a:xfrm>
            <a:off x="11114788" y="6211627"/>
            <a:ext cx="999120" cy="482814"/>
            <a:chOff x="0" y="0"/>
            <a:chExt cx="999118" cy="482813"/>
          </a:xfrm>
        </p:grpSpPr>
        <p:pic>
          <p:nvPicPr>
            <p:cNvPr id="44" name="Picture 2" descr="Picture 2"/>
            <p:cNvPicPr>
              <a:picLocks noChangeAspect="1"/>
            </p:cNvPicPr>
            <p:nvPr/>
          </p:nvPicPr>
          <p:blipFill>
            <a:blip r:embed="rId2">
              <a:extLst/>
            </a:blip>
            <a:stretch>
              <a:fillRect/>
            </a:stretch>
          </p:blipFill>
          <p:spPr>
            <a:xfrm>
              <a:off x="0" y="0"/>
              <a:ext cx="999119" cy="482814"/>
            </a:xfrm>
            <a:prstGeom prst="rect">
              <a:avLst/>
            </a:prstGeom>
            <a:ln w="12700" cap="flat">
              <a:noFill/>
              <a:miter lim="400000"/>
            </a:ln>
            <a:effectLst/>
          </p:spPr>
        </p:pic>
        <p:pic>
          <p:nvPicPr>
            <p:cNvPr id="45" name="Picture 11" descr="Picture 11"/>
            <p:cNvPicPr>
              <a:picLocks noChangeAspect="1"/>
            </p:cNvPicPr>
            <p:nvPr/>
          </p:nvPicPr>
          <p:blipFill>
            <a:blip r:embed="rId3">
              <a:extLst/>
            </a:blip>
            <a:stretch>
              <a:fillRect/>
            </a:stretch>
          </p:blipFill>
          <p:spPr>
            <a:xfrm>
              <a:off x="0" y="3656"/>
              <a:ext cx="457861" cy="475073"/>
            </a:xfrm>
            <a:prstGeom prst="rect">
              <a:avLst/>
            </a:prstGeom>
            <a:ln w="12700" cap="flat">
              <a:noFill/>
              <a:miter lim="400000"/>
            </a:ln>
            <a:effectLst>
              <a:outerShdw blurRad="50800" dist="38100" dir="5400000" rotWithShape="0">
                <a:srgbClr val="000000">
                  <a:alpha val="40000"/>
                </a:srgbClr>
              </a:outerShdw>
            </a:effectLst>
          </p:spPr>
        </p:pic>
      </p:gr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5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75"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p>
            <a:r>
              <a:t>Title Text</a:t>
            </a:r>
          </a:p>
        </p:txBody>
      </p:sp>
      <p:sp>
        <p:nvSpPr>
          <p:cNvPr id="83"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00" name="Slide Number"/>
          <p:cNvSpPr txBox="1">
            <a:spLocks noGrp="1"/>
          </p:cNvSpPr>
          <p:nvPr>
            <p:ph type="sldNum" sz="quarter" idx="2"/>
          </p:nvPr>
        </p:nvSpPr>
        <p:spPr>
          <a:xfrm>
            <a:off x="11080144" y="6404292"/>
            <a:ext cx="273657"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9" descr="Picture 9"/>
          <p:cNvPicPr>
            <a:picLocks noChangeAspect="1"/>
          </p:cNvPicPr>
          <p:nvPr/>
        </p:nvPicPr>
        <p:blipFill>
          <a:blip r:embed="rId12">
            <a:extLst/>
          </a:blip>
          <a:stretch>
            <a:fillRect/>
          </a:stretch>
        </p:blipFill>
        <p:spPr>
          <a:xfrm>
            <a:off x="-37273" y="6207642"/>
            <a:ext cx="12144979" cy="568723"/>
          </a:xfrm>
          <a:prstGeom prst="rect">
            <a:avLst/>
          </a:prstGeom>
          <a:ln w="12700">
            <a:miter lim="400000"/>
          </a:ln>
        </p:spPr>
      </p:pic>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Source Sans Pro Black"/>
          <a:ea typeface="Source Sans Pro Black"/>
          <a:cs typeface="Source Sans Pro Black"/>
          <a:sym typeface="Source Sans Pro Black"/>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Source Sans Pr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Fidelma@downsyndrome.ie" TargetMode="External"/><Relationship Id="rId2" Type="http://schemas.openxmlformats.org/officeDocument/2006/relationships/hyperlink" Target="mailto:Nicola@downsyndrome.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ardiff.ac.uk/downs-syndrome-vision-research-unit/get-advice/for-teacher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Nicola Hart, Down Syndrome Ireland"/>
          <p:cNvSpPr txBox="1">
            <a:spLocks noGrp="1"/>
          </p:cNvSpPr>
          <p:nvPr>
            <p:ph type="body" sz="quarter" idx="1"/>
          </p:nvPr>
        </p:nvSpPr>
        <p:spPr>
          <a:prstGeom prst="rect">
            <a:avLst/>
          </a:prstGeom>
        </p:spPr>
        <p:txBody>
          <a:bodyPr/>
          <a:lstStyle/>
          <a:p>
            <a:r>
              <a:t>Nicola Hart, Down Syndrome Ireland</a:t>
            </a:r>
          </a:p>
        </p:txBody>
      </p:sp>
      <p:sp>
        <p:nvSpPr>
          <p:cNvPr id="120" name="Title 1"/>
          <p:cNvSpPr txBox="1"/>
          <p:nvPr/>
        </p:nvSpPr>
        <p:spPr>
          <a:xfrm>
            <a:off x="1524000" y="1041400"/>
            <a:ext cx="9144000" cy="238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lnSpc>
                <a:spcPct val="90000"/>
              </a:lnSpc>
              <a:defRPr sz="6000">
                <a:solidFill>
                  <a:schemeClr val="accent1"/>
                </a:solidFill>
                <a:latin typeface="Source Sans Pro Black"/>
                <a:ea typeface="Source Sans Pro Black"/>
                <a:cs typeface="Source Sans Pro Black"/>
                <a:sym typeface="Source Sans Pro Black"/>
              </a:defRPr>
            </a:lvl1pPr>
          </a:lstStyle>
          <a:p>
            <a:r>
              <a:t>Supporting the transition to post primary school</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Inclusion"/>
          <p:cNvSpPr txBox="1">
            <a:spLocks noGrp="1"/>
          </p:cNvSpPr>
          <p:nvPr>
            <p:ph type="title"/>
          </p:nvPr>
        </p:nvSpPr>
        <p:spPr>
          <a:prstGeom prst="rect">
            <a:avLst/>
          </a:prstGeom>
        </p:spPr>
        <p:txBody>
          <a:bodyPr/>
          <a:lstStyle/>
          <a:p>
            <a:r>
              <a:t>Inclusion</a:t>
            </a:r>
          </a:p>
        </p:txBody>
      </p:sp>
      <p:sp>
        <p:nvSpPr>
          <p:cNvPr id="151" name="What does real inclusion look like?…"/>
          <p:cNvSpPr txBox="1"/>
          <p:nvPr/>
        </p:nvSpPr>
        <p:spPr>
          <a:xfrm>
            <a:off x="838200" y="1690687"/>
            <a:ext cx="10515600" cy="435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55600" indent="-355600" defTabSz="410764">
              <a:spcBef>
                <a:spcPts val="2900"/>
              </a:spcBef>
              <a:buSzPct val="75000"/>
              <a:buFont typeface="Helvetica Neue"/>
              <a:buChar char="•"/>
              <a:defRPr sz="2800"/>
            </a:pPr>
            <a:r>
              <a:t>What does real inclusion look like?</a:t>
            </a:r>
          </a:p>
          <a:p>
            <a:pPr marL="355600" indent="-355600" defTabSz="410764">
              <a:spcBef>
                <a:spcPts val="2900"/>
              </a:spcBef>
              <a:buSzPct val="75000"/>
              <a:buFont typeface="Helvetica Neue"/>
              <a:buChar char="•"/>
              <a:defRPr sz="2800"/>
            </a:pPr>
            <a:r>
              <a:t>Are there opportunities for all students to help and be helped?</a:t>
            </a:r>
            <a:endParaRPr b="1"/>
          </a:p>
          <a:p>
            <a:pPr marL="355600" indent="-355600" defTabSz="410764">
              <a:spcBef>
                <a:spcPts val="2900"/>
              </a:spcBef>
              <a:buSzPct val="75000"/>
              <a:buFont typeface="Helvetica Neue"/>
              <a:buChar char="•"/>
              <a:defRPr sz="2800"/>
            </a:pPr>
            <a:r>
              <a:t>Are there role models?</a:t>
            </a:r>
          </a:p>
          <a:p>
            <a:pPr marL="355600" indent="-355600" defTabSz="410764">
              <a:spcBef>
                <a:spcPts val="2900"/>
              </a:spcBef>
              <a:buSzPct val="75000"/>
              <a:buFont typeface="Helvetica Neue"/>
              <a:buChar char="•"/>
              <a:defRPr sz="2800"/>
            </a:pPr>
            <a:r>
              <a:t>What is the balance between fear and inclusion? Is the student going to be ‘minded’ all the time?</a:t>
            </a:r>
          </a:p>
        </p:txBody>
      </p:sp>
      <p:pic>
        <p:nvPicPr>
          <p:cNvPr id="152" name="Picture 9" descr="Picture 9"/>
          <p:cNvPicPr>
            <a:picLocks noChangeAspect="1"/>
          </p:cNvPicPr>
          <p:nvPr/>
        </p:nvPicPr>
        <p:blipFill>
          <a:blip r:embed="rId2">
            <a:extLst/>
          </a:blip>
          <a:stretch>
            <a:fillRect/>
          </a:stretch>
        </p:blipFill>
        <p:spPr>
          <a:xfrm>
            <a:off x="-37273" y="6207642"/>
            <a:ext cx="12144979" cy="5687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Inclusion"/>
          <p:cNvSpPr txBox="1">
            <a:spLocks noGrp="1"/>
          </p:cNvSpPr>
          <p:nvPr>
            <p:ph type="title"/>
          </p:nvPr>
        </p:nvSpPr>
        <p:spPr>
          <a:prstGeom prst="rect">
            <a:avLst/>
          </a:prstGeom>
        </p:spPr>
        <p:txBody>
          <a:bodyPr/>
          <a:lstStyle/>
          <a:p>
            <a:r>
              <a:t>Inclusion</a:t>
            </a:r>
          </a:p>
        </p:txBody>
      </p:sp>
      <p:sp>
        <p:nvSpPr>
          <p:cNvPr id="155" name="Get a good handover from family and primary school…"/>
          <p:cNvSpPr txBox="1"/>
          <p:nvPr/>
        </p:nvSpPr>
        <p:spPr>
          <a:xfrm>
            <a:off x="838200" y="1690687"/>
            <a:ext cx="10515600" cy="435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55600" indent="-355600" defTabSz="410764">
              <a:spcBef>
                <a:spcPts val="2900"/>
              </a:spcBef>
              <a:buSzPct val="75000"/>
              <a:buFont typeface="Helvetica Neue"/>
              <a:buChar char="•"/>
              <a:defRPr sz="2800"/>
            </a:pPr>
            <a:r>
              <a:t>Get a good handover from family and primary school</a:t>
            </a:r>
          </a:p>
          <a:p>
            <a:pPr marL="355600" indent="-355600" defTabSz="410764">
              <a:spcBef>
                <a:spcPts val="2900"/>
              </a:spcBef>
              <a:buSzPct val="75000"/>
              <a:buFont typeface="Helvetica Neue"/>
              <a:buChar char="•"/>
              <a:defRPr sz="2800"/>
            </a:pPr>
            <a:r>
              <a:t>Discuss rights and responsibilities, risks and benefits explicitly</a:t>
            </a:r>
          </a:p>
          <a:p>
            <a:pPr marL="355600" indent="-355600" defTabSz="410764">
              <a:spcBef>
                <a:spcPts val="2900"/>
              </a:spcBef>
              <a:buSzPct val="75000"/>
              <a:buFont typeface="Helvetica Neue"/>
              <a:buChar char="•"/>
              <a:defRPr sz="2800"/>
            </a:pPr>
            <a:r>
              <a:t>Many adults with Down syndrome are pretty independent, so don’t assume help is needed for everything</a:t>
            </a:r>
          </a:p>
          <a:p>
            <a:pPr marL="355600" indent="-355600" defTabSz="410764">
              <a:spcBef>
                <a:spcPts val="2900"/>
              </a:spcBef>
              <a:buSzPct val="75000"/>
              <a:buFont typeface="Helvetica Neue"/>
              <a:buChar char="•"/>
              <a:defRPr sz="2800"/>
            </a:pPr>
            <a:r>
              <a:t>Take a problem solving approach ‘what do they need to learn in order to make this possible?’</a:t>
            </a:r>
          </a:p>
        </p:txBody>
      </p:sp>
      <p:pic>
        <p:nvPicPr>
          <p:cNvPr id="156" name="Picture 9" descr="Picture 9"/>
          <p:cNvPicPr>
            <a:picLocks noChangeAspect="1"/>
          </p:cNvPicPr>
          <p:nvPr/>
        </p:nvPicPr>
        <p:blipFill>
          <a:blip r:embed="rId2">
            <a:extLst/>
          </a:blip>
          <a:stretch>
            <a:fillRect/>
          </a:stretch>
        </p:blipFill>
        <p:spPr>
          <a:xfrm>
            <a:off x="-37273" y="6207642"/>
            <a:ext cx="12144979" cy="5687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nclusion"/>
          <p:cNvSpPr txBox="1">
            <a:spLocks noGrp="1"/>
          </p:cNvSpPr>
          <p:nvPr>
            <p:ph type="title"/>
          </p:nvPr>
        </p:nvSpPr>
        <p:spPr>
          <a:prstGeom prst="rect">
            <a:avLst/>
          </a:prstGeom>
        </p:spPr>
        <p:txBody>
          <a:bodyPr/>
          <a:lstStyle/>
          <a:p>
            <a:r>
              <a:t>Inclusion</a:t>
            </a:r>
          </a:p>
        </p:txBody>
      </p:sp>
      <p:sp>
        <p:nvSpPr>
          <p:cNvPr id="159" name="Involve the student in all aspects of school life and school routines…"/>
          <p:cNvSpPr txBox="1"/>
          <p:nvPr/>
        </p:nvSpPr>
        <p:spPr>
          <a:xfrm>
            <a:off x="838200" y="1690687"/>
            <a:ext cx="10515600" cy="435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1375" indent="-341375" defTabSz="394334">
              <a:spcBef>
                <a:spcPts val="2700"/>
              </a:spcBef>
              <a:buSzPct val="75000"/>
              <a:buFont typeface="Helvetica Neue"/>
              <a:buChar char="•"/>
              <a:defRPr sz="2688"/>
            </a:pPr>
            <a:r>
              <a:t>Involve the student in all aspects of school life and school routines</a:t>
            </a:r>
            <a:endParaRPr b="1"/>
          </a:p>
          <a:p>
            <a:pPr marL="341375" indent="-341375" defTabSz="394334">
              <a:spcBef>
                <a:spcPts val="2700"/>
              </a:spcBef>
              <a:buSzPct val="75000"/>
              <a:buFont typeface="Helvetica Neue"/>
              <a:buChar char="•"/>
              <a:defRPr sz="2688"/>
            </a:pPr>
            <a:r>
              <a:t>Support social independence in school and the development of friend­ships with peers</a:t>
            </a:r>
            <a:endParaRPr b="1"/>
          </a:p>
          <a:p>
            <a:pPr marL="341375" indent="-341375" defTabSz="394334">
              <a:spcBef>
                <a:spcPts val="2700"/>
              </a:spcBef>
              <a:buSzPct val="75000"/>
              <a:buFont typeface="Helvetica Neue"/>
              <a:buChar char="•"/>
              <a:defRPr sz="2688"/>
            </a:pPr>
            <a:r>
              <a:t>Support the development of leisure skills and inclusion with peers in break and lunchtimes</a:t>
            </a:r>
          </a:p>
          <a:p>
            <a:pPr marL="341375" indent="-341375" defTabSz="394334">
              <a:spcBef>
                <a:spcPts val="2700"/>
              </a:spcBef>
              <a:buSzPct val="75000"/>
              <a:buFont typeface="Helvetica Neue"/>
              <a:buChar char="•"/>
              <a:defRPr sz="2688"/>
            </a:pPr>
            <a:r>
              <a:t>Encourage, model and expect age-appropriate, socially acceptable behaviour at all times</a:t>
            </a:r>
          </a:p>
        </p:txBody>
      </p:sp>
      <p:pic>
        <p:nvPicPr>
          <p:cNvPr id="160" name="Picture 9" descr="Picture 9"/>
          <p:cNvPicPr>
            <a:picLocks noChangeAspect="1"/>
          </p:cNvPicPr>
          <p:nvPr/>
        </p:nvPicPr>
        <p:blipFill>
          <a:blip r:embed="rId2">
            <a:extLst/>
          </a:blip>
          <a:stretch>
            <a:fillRect/>
          </a:stretch>
        </p:blipFill>
        <p:spPr>
          <a:xfrm>
            <a:off x="-37273" y="6207642"/>
            <a:ext cx="12144979" cy="5687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SI_PHOTO_SESSIONS_LR-285.jpeg" descr="DSI_PHOTO_SESSIONS_LR-285.jpeg"/>
          <p:cNvPicPr>
            <a:picLocks noChangeAspect="1"/>
          </p:cNvPicPr>
          <p:nvPr/>
        </p:nvPicPr>
        <p:blipFill>
          <a:blip r:embed="rId2">
            <a:extLst/>
          </a:blip>
          <a:stretch>
            <a:fillRect/>
          </a:stretch>
        </p:blipFill>
        <p:spPr>
          <a:xfrm>
            <a:off x="-378827" y="1130195"/>
            <a:ext cx="8592565" cy="5727805"/>
          </a:xfrm>
          <a:prstGeom prst="rect">
            <a:avLst/>
          </a:prstGeom>
          <a:ln w="12700">
            <a:miter lim="400000"/>
          </a:ln>
        </p:spPr>
      </p:pic>
      <p:sp>
        <p:nvSpPr>
          <p:cNvPr id="163" name="Make sure that everyone has high expectations.…"/>
          <p:cNvSpPr txBox="1">
            <a:spLocks noGrp="1"/>
          </p:cNvSpPr>
          <p:nvPr>
            <p:ph type="title"/>
          </p:nvPr>
        </p:nvSpPr>
        <p:spPr>
          <a:xfrm>
            <a:off x="5367935" y="283294"/>
            <a:ext cx="6246413" cy="2246162"/>
          </a:xfrm>
          <a:prstGeom prst="rect">
            <a:avLst/>
          </a:prstGeom>
        </p:spPr>
        <p:txBody>
          <a:bodyPr>
            <a:normAutofit fontScale="90000"/>
          </a:bodyPr>
          <a:lstStyle/>
          <a:p>
            <a:pPr defTabSz="685800">
              <a:defRPr sz="2250"/>
            </a:pPr>
            <a:r>
              <a:t>Make sure that everyone has high expectations. </a:t>
            </a:r>
          </a:p>
          <a:p>
            <a:pPr defTabSz="685800">
              <a:defRPr sz="2250"/>
            </a:pPr>
            <a:endParaRPr/>
          </a:p>
          <a:p>
            <a:pPr defTabSz="685800">
              <a:defRPr sz="2250"/>
            </a:pPr>
            <a:r>
              <a:t>Students with Down syndrome may not be competing in the points race, but many go on to further education and employment, and live full and active lives as valued members of their local community</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dirty="0" smtClean="0"/>
              <a:t>Contact emails:</a:t>
            </a:r>
            <a:endParaRPr lang="en-IE" sz="4800" dirty="0"/>
          </a:p>
        </p:txBody>
      </p:sp>
      <p:sp>
        <p:nvSpPr>
          <p:cNvPr id="3" name="Text Placeholder 2"/>
          <p:cNvSpPr>
            <a:spLocks noGrp="1"/>
          </p:cNvSpPr>
          <p:nvPr>
            <p:ph type="body" idx="1"/>
          </p:nvPr>
        </p:nvSpPr>
        <p:spPr/>
        <p:txBody>
          <a:bodyPr>
            <a:normAutofit/>
          </a:bodyPr>
          <a:lstStyle/>
          <a:p>
            <a:pPr marL="635000" lvl="2" indent="0"/>
            <a:r>
              <a:rPr lang="en-IE" dirty="0" smtClean="0">
                <a:hlinkClick r:id="rId2"/>
              </a:rPr>
              <a:t>Nicola@downsyndrome.ie</a:t>
            </a:r>
            <a:endParaRPr lang="en-IE" dirty="0" smtClean="0"/>
          </a:p>
          <a:p>
            <a:pPr marL="635000" lvl="2" indent="0"/>
            <a:r>
              <a:rPr lang="en-IE" dirty="0" smtClean="0">
                <a:hlinkClick r:id="rId3"/>
              </a:rPr>
              <a:t>Fidelma@downsyndrome.ie</a:t>
            </a:r>
            <a:endParaRPr lang="en-IE" dirty="0" smtClean="0"/>
          </a:p>
          <a:p>
            <a:endParaRPr lang="en-IE" dirty="0"/>
          </a:p>
        </p:txBody>
      </p:sp>
    </p:spTree>
    <p:extLst>
      <p:ext uri="{BB962C8B-B14F-4D97-AF65-F5344CB8AC3E}">
        <p14:creationId xmlns:p14="http://schemas.microsoft.com/office/powerpoint/2010/main" val="3750609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hanges!"/>
          <p:cNvSpPr txBox="1">
            <a:spLocks noGrp="1"/>
          </p:cNvSpPr>
          <p:nvPr>
            <p:ph type="title"/>
          </p:nvPr>
        </p:nvSpPr>
        <p:spPr>
          <a:prstGeom prst="rect">
            <a:avLst/>
          </a:prstGeom>
        </p:spPr>
        <p:txBody>
          <a:bodyPr/>
          <a:lstStyle/>
          <a:p>
            <a:r>
              <a:t>Changes!</a:t>
            </a:r>
          </a:p>
        </p:txBody>
      </p:sp>
      <p:sp>
        <p:nvSpPr>
          <p:cNvPr id="125" name="Bigger school…"/>
          <p:cNvSpPr txBox="1">
            <a:spLocks noGrp="1"/>
          </p:cNvSpPr>
          <p:nvPr>
            <p:ph type="body" idx="1"/>
          </p:nvPr>
        </p:nvSpPr>
        <p:spPr>
          <a:prstGeom prst="rect">
            <a:avLst/>
          </a:prstGeom>
        </p:spPr>
        <p:txBody>
          <a:bodyPr/>
          <a:lstStyle/>
          <a:p>
            <a:r>
              <a:t>Bigger school</a:t>
            </a:r>
          </a:p>
          <a:p>
            <a:r>
              <a:t>Lots of different classrooms</a:t>
            </a:r>
          </a:p>
          <a:p>
            <a:r>
              <a:t>Students and teachers who don’t know your child</a:t>
            </a:r>
          </a:p>
          <a:p>
            <a:endParaRPr/>
          </a:p>
          <a:p>
            <a:r>
              <a:t>Regular movement breaks</a:t>
            </a:r>
          </a:p>
          <a:p>
            <a:r>
              <a:t>Different teachers</a:t>
            </a:r>
          </a:p>
          <a:p>
            <a:r>
              <a:t>Different opportunities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hanges!"/>
          <p:cNvSpPr txBox="1">
            <a:spLocks noGrp="1"/>
          </p:cNvSpPr>
          <p:nvPr>
            <p:ph type="title"/>
          </p:nvPr>
        </p:nvSpPr>
        <p:spPr>
          <a:prstGeom prst="rect">
            <a:avLst/>
          </a:prstGeom>
        </p:spPr>
        <p:txBody>
          <a:bodyPr/>
          <a:lstStyle/>
          <a:p>
            <a:r>
              <a:t>Changes!</a:t>
            </a:r>
          </a:p>
        </p:txBody>
      </p:sp>
      <p:sp>
        <p:nvSpPr>
          <p:cNvPr id="128" name="New vocabulary…"/>
          <p:cNvSpPr txBox="1">
            <a:spLocks noGrp="1"/>
          </p:cNvSpPr>
          <p:nvPr>
            <p:ph type="body" idx="1"/>
          </p:nvPr>
        </p:nvSpPr>
        <p:spPr>
          <a:prstGeom prst="rect">
            <a:avLst/>
          </a:prstGeom>
        </p:spPr>
        <p:txBody>
          <a:bodyPr/>
          <a:lstStyle/>
          <a:p>
            <a:r>
              <a:t>New vocabulary </a:t>
            </a:r>
          </a:p>
          <a:p>
            <a:r>
              <a:t>New routines</a:t>
            </a:r>
          </a:p>
          <a:p>
            <a:r>
              <a:t>New expectations</a:t>
            </a:r>
          </a:p>
          <a:p>
            <a:r>
              <a:t>New peers</a:t>
            </a:r>
          </a:p>
          <a:p>
            <a:r>
              <a:t>New SNAs</a:t>
            </a:r>
          </a:p>
        </p:txBody>
      </p:sp>
      <p:pic>
        <p:nvPicPr>
          <p:cNvPr id="129" name="DSI-2.jpeg" descr="DSI-2.jpeg"/>
          <p:cNvPicPr>
            <a:picLocks noChangeAspect="1"/>
          </p:cNvPicPr>
          <p:nvPr/>
        </p:nvPicPr>
        <p:blipFill>
          <a:blip r:embed="rId2">
            <a:extLst/>
          </a:blip>
          <a:stretch>
            <a:fillRect/>
          </a:stretch>
        </p:blipFill>
        <p:spPr>
          <a:xfrm>
            <a:off x="6360944" y="0"/>
            <a:ext cx="4271409" cy="64071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Key Issues"/>
          <p:cNvSpPr txBox="1">
            <a:spLocks noGrp="1"/>
          </p:cNvSpPr>
          <p:nvPr>
            <p:ph type="title"/>
          </p:nvPr>
        </p:nvSpPr>
        <p:spPr>
          <a:xfrm>
            <a:off x="7159644" y="365125"/>
            <a:ext cx="3038294" cy="1325563"/>
          </a:xfrm>
          <a:prstGeom prst="rect">
            <a:avLst/>
          </a:prstGeom>
        </p:spPr>
        <p:txBody>
          <a:bodyPr/>
          <a:lstStyle/>
          <a:p>
            <a:r>
              <a:t>Key Issues</a:t>
            </a:r>
          </a:p>
        </p:txBody>
      </p:sp>
      <p:sp>
        <p:nvSpPr>
          <p:cNvPr id="132" name="Speech and language disorder…"/>
          <p:cNvSpPr txBox="1">
            <a:spLocks noGrp="1"/>
          </p:cNvSpPr>
          <p:nvPr>
            <p:ph type="body" sz="half" idx="1"/>
          </p:nvPr>
        </p:nvSpPr>
        <p:spPr>
          <a:xfrm>
            <a:off x="6003781" y="1773496"/>
            <a:ext cx="5350019" cy="4351338"/>
          </a:xfrm>
          <a:prstGeom prst="rect">
            <a:avLst/>
          </a:prstGeom>
        </p:spPr>
        <p:txBody>
          <a:bodyPr/>
          <a:lstStyle/>
          <a:p>
            <a:r>
              <a:t>Speech and language disorder</a:t>
            </a:r>
          </a:p>
          <a:p>
            <a:r>
              <a:t>Hearing loss</a:t>
            </a:r>
          </a:p>
          <a:p>
            <a:r>
              <a:t>Auditory processing difficulties</a:t>
            </a:r>
          </a:p>
          <a:p>
            <a:r>
              <a:t>Visual difficulties</a:t>
            </a:r>
          </a:p>
          <a:p>
            <a:r>
              <a:t>Working memory difficulties</a:t>
            </a:r>
          </a:p>
        </p:txBody>
      </p:sp>
      <p:pic>
        <p:nvPicPr>
          <p:cNvPr id="133" name="DSI_PHOTO_SESSIONS_LR-246.jpeg" descr="DSI_PHOTO_SESSIONS_LR-246.jpeg"/>
          <p:cNvPicPr>
            <a:picLocks noChangeAspect="1"/>
          </p:cNvPicPr>
          <p:nvPr/>
        </p:nvPicPr>
        <p:blipFill>
          <a:blip r:embed="rId2">
            <a:extLst/>
          </a:blip>
          <a:stretch>
            <a:fillRect/>
          </a:stretch>
        </p:blipFill>
        <p:spPr>
          <a:xfrm>
            <a:off x="1089601" y="365125"/>
            <a:ext cx="4173047" cy="58425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peech and Language Disorder"/>
          <p:cNvSpPr txBox="1">
            <a:spLocks noGrp="1"/>
          </p:cNvSpPr>
          <p:nvPr>
            <p:ph type="title"/>
          </p:nvPr>
        </p:nvSpPr>
        <p:spPr>
          <a:prstGeom prst="rect">
            <a:avLst/>
          </a:prstGeom>
        </p:spPr>
        <p:txBody>
          <a:bodyPr/>
          <a:lstStyle/>
          <a:p>
            <a:r>
              <a:t>Speech and Language Disorder</a:t>
            </a:r>
          </a:p>
        </p:txBody>
      </p:sp>
      <p:sp>
        <p:nvSpPr>
          <p:cNvPr id="136" name="All students with Down syndrome have speech, language and communication disorders over and above what would be expected for their general intellectual ability.…"/>
          <p:cNvSpPr txBox="1">
            <a:spLocks noGrp="1"/>
          </p:cNvSpPr>
          <p:nvPr>
            <p:ph type="body" idx="1"/>
          </p:nvPr>
        </p:nvSpPr>
        <p:spPr>
          <a:prstGeom prst="rect">
            <a:avLst/>
          </a:prstGeom>
        </p:spPr>
        <p:txBody>
          <a:bodyPr/>
          <a:lstStyle/>
          <a:p>
            <a:pPr marL="253092" indent="-253092">
              <a:defRPr sz="3100" i="1"/>
            </a:pPr>
            <a:r>
              <a:t>All students with Down syndrome have speech, language and communication disorders over and above what would be expected for their general intellectual ability. </a:t>
            </a:r>
          </a:p>
          <a:p>
            <a:pPr marL="253092" indent="-253092">
              <a:defRPr sz="3100" i="1"/>
            </a:pPr>
            <a:endParaRPr/>
          </a:p>
          <a:p>
            <a:pPr marL="253092" indent="-253092">
              <a:defRPr sz="3100" i="1"/>
            </a:pPr>
            <a:r>
              <a:t>Having a language disorder is a significant additional disability which needs to be specifically addressed.</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ditory processing and working memory"/>
          <p:cNvSpPr txBox="1">
            <a:spLocks noGrp="1"/>
          </p:cNvSpPr>
          <p:nvPr>
            <p:ph type="title"/>
          </p:nvPr>
        </p:nvSpPr>
        <p:spPr>
          <a:prstGeom prst="rect">
            <a:avLst/>
          </a:prstGeom>
        </p:spPr>
        <p:txBody>
          <a:bodyPr/>
          <a:lstStyle/>
          <a:p>
            <a:r>
              <a:t>Auditory processing and working memory</a:t>
            </a:r>
          </a:p>
        </p:txBody>
      </p:sp>
      <p:sp>
        <p:nvSpPr>
          <p:cNvPr id="139" name="Auditory processing and short term memory are usually poor…"/>
          <p:cNvSpPr txBox="1">
            <a:spLocks noGrp="1"/>
          </p:cNvSpPr>
          <p:nvPr>
            <p:ph type="body" idx="1"/>
          </p:nvPr>
        </p:nvSpPr>
        <p:spPr>
          <a:prstGeom prst="rect">
            <a:avLst/>
          </a:prstGeom>
        </p:spPr>
        <p:txBody>
          <a:bodyPr/>
          <a:lstStyle/>
          <a:p>
            <a:r>
              <a:t>Auditory processing and short term memory are usually poor</a:t>
            </a:r>
          </a:p>
          <a:p>
            <a:endParaRPr/>
          </a:p>
          <a:p>
            <a:r>
              <a:t>Long term memory and spatial memory are usually good</a:t>
            </a:r>
          </a:p>
          <a:p>
            <a:endParaRPr/>
          </a:p>
          <a:p>
            <a:r>
              <a:t>Visual supports, lists, written language, processing time, predictable routines, will all help</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Hearing Loss"/>
          <p:cNvSpPr txBox="1">
            <a:spLocks noGrp="1"/>
          </p:cNvSpPr>
          <p:nvPr>
            <p:ph type="title"/>
          </p:nvPr>
        </p:nvSpPr>
        <p:spPr>
          <a:prstGeom prst="rect">
            <a:avLst/>
          </a:prstGeom>
        </p:spPr>
        <p:txBody>
          <a:bodyPr/>
          <a:lstStyle/>
          <a:p>
            <a:r>
              <a:t>Hearing Loss</a:t>
            </a:r>
          </a:p>
        </p:txBody>
      </p:sp>
      <p:sp>
        <p:nvSpPr>
          <p:cNvPr id="142" name="Around 80% of students with Down syndrome will experience at least some degree of hearing loss some of the time.…"/>
          <p:cNvSpPr txBox="1">
            <a:spLocks noGrp="1"/>
          </p:cNvSpPr>
          <p:nvPr>
            <p:ph type="body" idx="1"/>
          </p:nvPr>
        </p:nvSpPr>
        <p:spPr>
          <a:prstGeom prst="rect">
            <a:avLst/>
          </a:prstGeom>
        </p:spPr>
        <p:txBody>
          <a:bodyPr/>
          <a:lstStyle/>
          <a:p>
            <a:r>
              <a:t>Around 80% of students with Down syndrome will experience at least some degree of hearing loss some of the time. </a:t>
            </a:r>
          </a:p>
          <a:p>
            <a:endParaRPr/>
          </a:p>
          <a:p>
            <a:r>
              <a:t>Bear this in mind when considering classroom position, background noise, etc.</a:t>
            </a:r>
          </a:p>
          <a:p>
            <a:endParaRPr/>
          </a:p>
          <a:p>
            <a:r>
              <a:t>Talk to the primary school and look for information about hearing and support from a visiting teacher.</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Visual difficulties"/>
          <p:cNvSpPr txBox="1">
            <a:spLocks noGrp="1"/>
          </p:cNvSpPr>
          <p:nvPr>
            <p:ph type="title"/>
          </p:nvPr>
        </p:nvSpPr>
        <p:spPr>
          <a:prstGeom prst="rect">
            <a:avLst/>
          </a:prstGeom>
        </p:spPr>
        <p:txBody>
          <a:bodyPr/>
          <a:lstStyle/>
          <a:p>
            <a:r>
              <a:t>Visual difficulties </a:t>
            </a:r>
          </a:p>
        </p:txBody>
      </p:sp>
      <p:sp>
        <p:nvSpPr>
          <p:cNvPr id="145" name="Students with Down syndrome do not see as clearly as their peers.…"/>
          <p:cNvSpPr txBox="1">
            <a:spLocks noGrp="1"/>
          </p:cNvSpPr>
          <p:nvPr>
            <p:ph type="body" idx="1"/>
          </p:nvPr>
        </p:nvSpPr>
        <p:spPr>
          <a:xfrm>
            <a:off x="838200" y="1690687"/>
            <a:ext cx="10515600" cy="4351339"/>
          </a:xfrm>
          <a:prstGeom prst="rect">
            <a:avLst/>
          </a:prstGeom>
        </p:spPr>
        <p:txBody>
          <a:bodyPr/>
          <a:lstStyle/>
          <a:p>
            <a:r>
              <a:t>Students with Down syndrome do not see as clearly as their peers. </a:t>
            </a:r>
          </a:p>
          <a:p>
            <a:endParaRPr/>
          </a:p>
          <a:p>
            <a:r>
              <a:t>Around 60% wear glasses, but these do not fully correct their vision.</a:t>
            </a:r>
          </a:p>
          <a:p>
            <a:endParaRPr/>
          </a:p>
          <a:p>
            <a:r>
              <a:t>Materials need to be differentiated for vision, as well as for content.</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uggestions to support vision"/>
          <p:cNvSpPr txBox="1">
            <a:spLocks noGrp="1"/>
          </p:cNvSpPr>
          <p:nvPr>
            <p:ph type="title"/>
          </p:nvPr>
        </p:nvSpPr>
        <p:spPr>
          <a:prstGeom prst="rect">
            <a:avLst/>
          </a:prstGeom>
        </p:spPr>
        <p:txBody>
          <a:bodyPr/>
          <a:lstStyle/>
          <a:p>
            <a:r>
              <a:t>Suggestions to support vision  </a:t>
            </a:r>
          </a:p>
        </p:txBody>
      </p:sp>
      <p:sp>
        <p:nvSpPr>
          <p:cNvPr id="148" name="Move students desk closer to the whiteboard…"/>
          <p:cNvSpPr txBox="1">
            <a:spLocks noGrp="1"/>
          </p:cNvSpPr>
          <p:nvPr>
            <p:ph type="body" idx="1"/>
          </p:nvPr>
        </p:nvSpPr>
        <p:spPr>
          <a:xfrm>
            <a:off x="838200" y="1580131"/>
            <a:ext cx="10515600" cy="4596832"/>
          </a:xfrm>
          <a:prstGeom prst="rect">
            <a:avLst/>
          </a:prstGeom>
        </p:spPr>
        <p:txBody>
          <a:bodyPr/>
          <a:lstStyle/>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Move students desk closer to the whiteboard</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Write larger on the board or change the </a:t>
            </a:r>
            <a:r>
              <a:rPr dirty="0" err="1"/>
              <a:t>colour</a:t>
            </a:r>
            <a:r>
              <a:rPr dirty="0"/>
              <a:t> of marker used – increase the contrast i.e. black on white / white on black</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Reduce copying from the board by providing material at the desk</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Ensure worksheets/books have larger print and increased contrast</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Reduce visual distractions from worksheets.</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Reduce the amount of information on a page/worksheet</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Be aware that the student may not see </a:t>
            </a:r>
            <a:r>
              <a:rPr dirty="0" err="1"/>
              <a:t>coloured</a:t>
            </a:r>
            <a:r>
              <a:rPr dirty="0"/>
              <a:t> print in textbooks as easily as typical students</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Ensure that </a:t>
            </a:r>
            <a:r>
              <a:rPr dirty="0" err="1"/>
              <a:t>colour</a:t>
            </a:r>
            <a:r>
              <a:rPr dirty="0"/>
              <a:t> coding involves bright </a:t>
            </a:r>
            <a:r>
              <a:rPr dirty="0" err="1"/>
              <a:t>colours</a:t>
            </a:r>
            <a:endParaRPr dirty="0"/>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r>
              <a:rPr dirty="0"/>
              <a:t>Make full use of IT</a:t>
            </a:r>
          </a:p>
          <a:p>
            <a:pPr marL="497361" indent="-395380" defTabSz="333756">
              <a:lnSpc>
                <a:spcPct val="100000"/>
              </a:lnSpc>
              <a:spcBef>
                <a:spcPts val="0"/>
              </a:spcBef>
              <a:buClr>
                <a:srgbClr val="383735"/>
              </a:buClr>
              <a:buFont typeface="Helvetica"/>
              <a:defRPr sz="2117">
                <a:solidFill>
                  <a:srgbClr val="383735"/>
                </a:solidFill>
                <a:latin typeface="+mn-lt"/>
                <a:ea typeface="+mn-ea"/>
                <a:cs typeface="+mn-cs"/>
                <a:sym typeface="Helvetica"/>
              </a:defRPr>
            </a:pPr>
            <a:endParaRPr dirty="0"/>
          </a:p>
          <a:p>
            <a:pPr marL="0" indent="0" defTabSz="333756">
              <a:lnSpc>
                <a:spcPct val="100000"/>
              </a:lnSpc>
              <a:spcBef>
                <a:spcPts val="0"/>
              </a:spcBef>
              <a:buSzTx/>
              <a:buFontTx/>
              <a:buNone/>
              <a:defRPr sz="2117">
                <a:solidFill>
                  <a:srgbClr val="383735"/>
                </a:solidFill>
                <a:latin typeface="+mn-lt"/>
                <a:ea typeface="+mn-ea"/>
                <a:cs typeface="+mn-cs"/>
                <a:sym typeface="Helvetica"/>
              </a:defRPr>
            </a:pPr>
            <a:r>
              <a:rPr u="sng" dirty="0">
                <a:solidFill>
                  <a:srgbClr val="F5A623"/>
                </a:solidFill>
                <a:uFill>
                  <a:solidFill>
                    <a:srgbClr val="F5A623"/>
                  </a:solidFill>
                </a:uFill>
                <a:hlinkClick r:id="rId2"/>
              </a:rPr>
              <a:t>https://www.cardiff.ac.uk/downs-syndrome-vision-research-unit/get-advice/for-teachers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SI">
  <a:themeElements>
    <a:clrScheme name="DSI">
      <a:dk1>
        <a:srgbClr val="000000"/>
      </a:dk1>
      <a:lt1>
        <a:srgbClr val="FFFFFF"/>
      </a:lt1>
      <a:dk2>
        <a:srgbClr val="A7A7A7"/>
      </a:dk2>
      <a:lt2>
        <a:srgbClr val="535353"/>
      </a:lt2>
      <a:accent1>
        <a:srgbClr val="800080"/>
      </a:accent1>
      <a:accent2>
        <a:srgbClr val="A174AE"/>
      </a:accent2>
      <a:accent3>
        <a:srgbClr val="CC99FF"/>
      </a:accent3>
      <a:accent4>
        <a:srgbClr val="3698D3"/>
      </a:accent4>
      <a:accent5>
        <a:srgbClr val="9DC2E6"/>
      </a:accent5>
      <a:accent6>
        <a:srgbClr val="C2DFFD"/>
      </a:accent6>
      <a:hlink>
        <a:srgbClr val="0000FF"/>
      </a:hlink>
      <a:folHlink>
        <a:srgbClr val="FF00FF"/>
      </a:folHlink>
    </a:clrScheme>
    <a:fontScheme name="DSI">
      <a:majorFont>
        <a:latin typeface="Source Sans Pro"/>
        <a:ea typeface="Source Sans Pro"/>
        <a:cs typeface="Source Sans Pro"/>
      </a:majorFont>
      <a:minorFont>
        <a:latin typeface="Helvetica"/>
        <a:ea typeface="Helvetica"/>
        <a:cs typeface="Helvetica"/>
      </a:minorFont>
    </a:fontScheme>
    <a:fmtScheme name="DS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SI">
  <a:themeElements>
    <a:clrScheme name="DSI">
      <a:dk1>
        <a:srgbClr val="000000"/>
      </a:dk1>
      <a:lt1>
        <a:srgbClr val="FFFFFF"/>
      </a:lt1>
      <a:dk2>
        <a:srgbClr val="A7A7A7"/>
      </a:dk2>
      <a:lt2>
        <a:srgbClr val="535353"/>
      </a:lt2>
      <a:accent1>
        <a:srgbClr val="800080"/>
      </a:accent1>
      <a:accent2>
        <a:srgbClr val="A174AE"/>
      </a:accent2>
      <a:accent3>
        <a:srgbClr val="CC99FF"/>
      </a:accent3>
      <a:accent4>
        <a:srgbClr val="3698D3"/>
      </a:accent4>
      <a:accent5>
        <a:srgbClr val="9DC2E6"/>
      </a:accent5>
      <a:accent6>
        <a:srgbClr val="C2DFFD"/>
      </a:accent6>
      <a:hlink>
        <a:srgbClr val="0000FF"/>
      </a:hlink>
      <a:folHlink>
        <a:srgbClr val="FF00FF"/>
      </a:folHlink>
    </a:clrScheme>
    <a:fontScheme name="DSI">
      <a:majorFont>
        <a:latin typeface="Source Sans Pro"/>
        <a:ea typeface="Source Sans Pro"/>
        <a:cs typeface="Source Sans Pro"/>
      </a:majorFont>
      <a:minorFont>
        <a:latin typeface="Helvetica"/>
        <a:ea typeface="Helvetica"/>
        <a:cs typeface="Helvetica"/>
      </a:minorFont>
    </a:fontScheme>
    <a:fmtScheme name="DS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584</TotalTime>
  <Words>553</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Helvetica</vt:lpstr>
      <vt:lpstr>Helvetica Neue</vt:lpstr>
      <vt:lpstr>Source Sans Pro</vt:lpstr>
      <vt:lpstr>Source Sans Pro Black</vt:lpstr>
      <vt:lpstr>DSI</vt:lpstr>
      <vt:lpstr>PowerPoint Presentation</vt:lpstr>
      <vt:lpstr>Changes!</vt:lpstr>
      <vt:lpstr>Changes!</vt:lpstr>
      <vt:lpstr>Key Issues</vt:lpstr>
      <vt:lpstr>Speech and Language Disorder</vt:lpstr>
      <vt:lpstr>Auditory processing and working memory</vt:lpstr>
      <vt:lpstr>Hearing Loss</vt:lpstr>
      <vt:lpstr>Visual difficulties </vt:lpstr>
      <vt:lpstr>Suggestions to support vision  </vt:lpstr>
      <vt:lpstr>Inclusion</vt:lpstr>
      <vt:lpstr>Inclusion</vt:lpstr>
      <vt:lpstr>Inclusion</vt:lpstr>
      <vt:lpstr>Make sure that everyone has high expectations.   Students with Down syndrome may not be competing in the points race, but many go on to further education and employment, and live full and active lives as valued members of their local community</vt:lpstr>
      <vt:lpstr>Contact emails: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Hart</dc:creator>
  <cp:lastModifiedBy>Fidelma Brady</cp:lastModifiedBy>
  <cp:revision>4</cp:revision>
  <dcterms:modified xsi:type="dcterms:W3CDTF">2022-02-23T13:24:08Z</dcterms:modified>
</cp:coreProperties>
</file>