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71509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005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ccess and Inclusion Model (AIM)"/>
          <p:cNvSpPr txBox="1">
            <a:spLocks noGrp="1"/>
          </p:cNvSpPr>
          <p:nvPr>
            <p:ph type="title" hasCustomPrompt="1"/>
          </p:nvPr>
        </p:nvSpPr>
        <p:spPr>
          <a:xfrm>
            <a:off x="1524000" y="1803504"/>
            <a:ext cx="9144000" cy="2387601"/>
          </a:xfrm>
          <a:prstGeom prst="rect">
            <a:avLst/>
          </a:prstGeom>
          <a:noFill/>
        </p:spPr>
        <p:txBody>
          <a:bodyPr anchor="b"/>
          <a:lstStyle/>
          <a:p>
            <a:r>
              <a:t>The Access and Inclusion Model (AIM)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4264512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300">
                <a:solidFill>
                  <a:srgbClr val="FFFFFF"/>
                </a:solidFill>
              </a:defRPr>
            </a:lvl1pPr>
            <a:lvl2pPr marL="0" indent="257175" algn="ctr">
              <a:buSzTx/>
              <a:buFontTx/>
              <a:buNone/>
              <a:defRPr sz="1300">
                <a:solidFill>
                  <a:srgbClr val="FFFFFF"/>
                </a:solidFill>
              </a:defRPr>
            </a:lvl2pPr>
            <a:lvl3pPr marL="0" indent="514350" algn="ctr">
              <a:buSzTx/>
              <a:buFontTx/>
              <a:buNone/>
              <a:defRPr sz="1300">
                <a:solidFill>
                  <a:srgbClr val="FFFFFF"/>
                </a:solidFill>
              </a:defRPr>
            </a:lvl3pPr>
            <a:lvl4pPr marL="0" indent="771525" algn="ctr">
              <a:buSzTx/>
              <a:buFontTx/>
              <a:buNone/>
              <a:defRPr sz="1300">
                <a:solidFill>
                  <a:srgbClr val="FFFFFF"/>
                </a:solidFill>
              </a:defRPr>
            </a:lvl4pPr>
            <a:lvl5pPr marL="0" indent="1028700" algn="ctr">
              <a:buSzTx/>
              <a:buFontTx/>
              <a:buNone/>
              <a:defRPr sz="1300">
                <a:solidFill>
                  <a:srgbClr val="FFFFFF"/>
                </a:solidFill>
              </a:defRPr>
            </a:lvl5pPr>
          </a:lstStyle>
          <a:p>
            <a:r>
              <a:t>Matthew Day, AIM Team DCEDIY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7700" y="1367424"/>
            <a:ext cx="4897132" cy="1082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solidFill>
          <a:srgbClr val="005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he Access and Inclusion Model (AIM)"/>
          <p:cNvSpPr txBox="1">
            <a:spLocks noGrp="1"/>
          </p:cNvSpPr>
          <p:nvPr>
            <p:ph type="title" hasCustomPrompt="1"/>
          </p:nvPr>
        </p:nvSpPr>
        <p:spPr>
          <a:xfrm>
            <a:off x="1524000" y="1803504"/>
            <a:ext cx="9144000" cy="2387601"/>
          </a:xfrm>
          <a:prstGeom prst="rect">
            <a:avLst/>
          </a:prstGeom>
          <a:noFill/>
        </p:spPr>
        <p:txBody>
          <a:bodyPr anchor="b"/>
          <a:lstStyle/>
          <a:p>
            <a:r>
              <a:t>The Access and Inclusion Model (AIM)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4264512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300">
                <a:solidFill>
                  <a:srgbClr val="FFFFFF"/>
                </a:solidFill>
              </a:defRPr>
            </a:lvl1pPr>
            <a:lvl2pPr marL="0" indent="257175" algn="ctr">
              <a:buSzTx/>
              <a:buFontTx/>
              <a:buNone/>
              <a:defRPr sz="1300">
                <a:solidFill>
                  <a:srgbClr val="FFFFFF"/>
                </a:solidFill>
              </a:defRPr>
            </a:lvl2pPr>
            <a:lvl3pPr marL="0" indent="514350" algn="ctr">
              <a:buSzTx/>
              <a:buFontTx/>
              <a:buNone/>
              <a:defRPr sz="1300">
                <a:solidFill>
                  <a:srgbClr val="FFFFFF"/>
                </a:solidFill>
              </a:defRPr>
            </a:lvl3pPr>
            <a:lvl4pPr marL="0" indent="771525" algn="ctr">
              <a:buSzTx/>
              <a:buFontTx/>
              <a:buNone/>
              <a:defRPr sz="1300">
                <a:solidFill>
                  <a:srgbClr val="FFFFFF"/>
                </a:solidFill>
              </a:defRPr>
            </a:lvl4pPr>
            <a:lvl5pPr marL="0" indent="1028700" algn="ctr">
              <a:buSzTx/>
              <a:buFontTx/>
              <a:buNone/>
              <a:defRPr sz="1300">
                <a:solidFill>
                  <a:srgbClr val="FFFFFF"/>
                </a:solidFill>
              </a:defRPr>
            </a:lvl5pPr>
          </a:lstStyle>
          <a:p>
            <a:r>
              <a:t>Matthew Day, AIM Team DCEDIY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7700" y="1367424"/>
            <a:ext cx="4897132" cy="1082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he Access and Inclusion Model (AIM)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6" name="Title 1"/>
          <p:cNvSpPr/>
          <p:nvPr/>
        </p:nvSpPr>
        <p:spPr>
          <a:xfrm>
            <a:off x="2" y="0"/>
            <a:ext cx="2781301" cy="1114426"/>
          </a:xfrm>
          <a:prstGeom prst="rect">
            <a:avLst/>
          </a:prstGeom>
          <a:solidFill>
            <a:srgbClr val="00534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defRPr sz="2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grpSp>
        <p:nvGrpSpPr>
          <p:cNvPr id="49" name="Title 1"/>
          <p:cNvGrpSpPr/>
          <p:nvPr/>
        </p:nvGrpSpPr>
        <p:grpSpPr>
          <a:xfrm>
            <a:off x="2781301" y="-2"/>
            <a:ext cx="9410701" cy="1114426"/>
            <a:chOff x="0" y="0"/>
            <a:chExt cx="9410700" cy="1114424"/>
          </a:xfrm>
        </p:grpSpPr>
        <p:sp>
          <p:nvSpPr>
            <p:cNvPr id="47" name="Rectangle"/>
            <p:cNvSpPr/>
            <p:nvPr/>
          </p:nvSpPr>
          <p:spPr>
            <a:xfrm>
              <a:off x="0" y="-1"/>
              <a:ext cx="9410700" cy="1114426"/>
            </a:xfrm>
            <a:prstGeom prst="rect">
              <a:avLst/>
            </a:prstGeom>
            <a:solidFill>
              <a:srgbClr val="0053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685800">
                <a:lnSpc>
                  <a:spcPct val="90000"/>
                </a:lnSpc>
                <a:defRPr sz="2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48" name="Click to edit Master title style"/>
            <p:cNvSpPr txBox="1"/>
            <p:nvPr/>
          </p:nvSpPr>
          <p:spPr>
            <a:xfrm>
              <a:off x="34290" y="-1"/>
              <a:ext cx="9342120" cy="1114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4290" tIns="34290" rIns="34290" bIns="34290" numCol="1" anchor="ctr">
              <a:normAutofit/>
            </a:bodyPr>
            <a:lstStyle>
              <a:lvl1pPr algn="ctr" defTabSz="685800">
                <a:lnSpc>
                  <a:spcPct val="90000"/>
                </a:lnSpc>
                <a:defRPr sz="2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Click to edit Master title style</a:t>
              </a:r>
            </a:p>
          </p:txBody>
        </p:sp>
      </p:grpSp>
      <p:pic>
        <p:nvPicPr>
          <p:cNvPr id="5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856" y="184040"/>
            <a:ext cx="3377821" cy="746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/>
        </p:nvSpPr>
        <p:spPr>
          <a:xfrm>
            <a:off x="2" y="0"/>
            <a:ext cx="2781301" cy="1114426"/>
          </a:xfrm>
          <a:prstGeom prst="rect">
            <a:avLst/>
          </a:prstGeom>
          <a:solidFill>
            <a:srgbClr val="00534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defRPr sz="2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3" name="The Access and Inclusion Model (AIM)"/>
          <p:cNvSpPr txBox="1">
            <a:spLocks noGrp="1"/>
          </p:cNvSpPr>
          <p:nvPr>
            <p:ph type="title" hasCustomPrompt="1"/>
          </p:nvPr>
        </p:nvSpPr>
        <p:spPr>
          <a:xfrm>
            <a:off x="2781301" y="1"/>
            <a:ext cx="9410701" cy="1114425"/>
          </a:xfrm>
          <a:prstGeom prst="rect">
            <a:avLst/>
          </a:prstGeom>
          <a:solidFill>
            <a:srgbClr val="00534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The Access and Inclusion Model (AIM)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50805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27856" y="184040"/>
            <a:ext cx="3377821" cy="74634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Date Placeholder 3"/>
          <p:cNvSpPr txBox="1"/>
          <p:nvPr/>
        </p:nvSpPr>
        <p:spPr>
          <a:xfrm>
            <a:off x="883919" y="6450804"/>
            <a:ext cx="2651762" cy="176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600">
                <a:solidFill>
                  <a:srgbClr val="888888"/>
                </a:solidFill>
              </a:defRPr>
            </a:lvl1pPr>
          </a:lstStyle>
          <a:p>
            <a:r>
              <a:t>05/02/21</a:t>
            </a:r>
          </a:p>
        </p:txBody>
      </p:sp>
      <p:sp>
        <p:nvSpPr>
          <p:cNvPr id="8" name="Footer Placeholder 4"/>
          <p:cNvSpPr txBox="1"/>
          <p:nvPr/>
        </p:nvSpPr>
        <p:spPr>
          <a:xfrm>
            <a:off x="4084320" y="6450802"/>
            <a:ext cx="4023360" cy="176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600">
                <a:solidFill>
                  <a:srgbClr val="888888"/>
                </a:solidFill>
              </a:defRPr>
            </a:lvl1pPr>
          </a:lstStyle>
          <a:p>
            <a:r>
              <a:t>AIM TEAM- DCEDIY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ctr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ctr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ctr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ctr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128587" marR="0" indent="-128587" algn="l" defTabSz="51435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405545" marR="0" indent="-148370" algn="l" defTabSz="51435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689697" marR="0" indent="-175347" algn="l" defTabSz="51435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964407" marR="0" indent="-192882" algn="l" defTabSz="51435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221582" marR="0" indent="-192882" algn="l" defTabSz="51435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1478757" marR="0" indent="-192882" algn="l" defTabSz="51435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1735932" marR="0" indent="-192881" algn="l" defTabSz="51435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1993107" marR="0" indent="-192882" algn="l" defTabSz="51435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2250282" marR="0" indent="-192882" algn="l" defTabSz="51435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15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/>
          <p:cNvSpPr txBox="1">
            <a:spLocks noGrp="1"/>
          </p:cNvSpPr>
          <p:nvPr>
            <p:ph type="ctrTitle"/>
          </p:nvPr>
        </p:nvSpPr>
        <p:spPr>
          <a:xfrm>
            <a:off x="1469739" y="2780927"/>
            <a:ext cx="9252522" cy="69149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The Access and Inclusion Model (AIM)</a:t>
            </a:r>
          </a:p>
        </p:txBody>
      </p:sp>
      <p:sp>
        <p:nvSpPr>
          <p:cNvPr id="60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437283" y="4192511"/>
            <a:ext cx="7317432" cy="36043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t>Matthew Day, AIM Team, DCEDIY</a:t>
            </a:r>
          </a:p>
        </p:txBody>
      </p:sp>
      <p:pic>
        <p:nvPicPr>
          <p:cNvPr id="6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1869" y="4842485"/>
            <a:ext cx="2048261" cy="16946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11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50805"/>
            <a:ext cx="181383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11" name="Rectangle 6"/>
          <p:cNvSpPr txBox="1"/>
          <p:nvPr/>
        </p:nvSpPr>
        <p:spPr>
          <a:xfrm>
            <a:off x="199523" y="1293815"/>
            <a:ext cx="1053550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Level 5: Specialised Equipment, Appliances and Minor Alterations </a:t>
            </a:r>
          </a:p>
        </p:txBody>
      </p:sp>
      <p:sp>
        <p:nvSpPr>
          <p:cNvPr id="112" name="Rectangle 8"/>
          <p:cNvSpPr txBox="1"/>
          <p:nvPr/>
        </p:nvSpPr>
        <p:spPr>
          <a:xfrm>
            <a:off x="199524" y="1980201"/>
            <a:ext cx="5328242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Under level 5, AIM can provide specialised equipment, appliances or capital grants towards minor building alterations to ensure a child’s meaningful participation in pre-school. </a:t>
            </a:r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Level 5 support can include a hoist, hearing aid or wheelchair ramp to name a few examples. Training in the use of equipment will be given to providers free of charge.</a:t>
            </a:r>
          </a:p>
        </p:txBody>
      </p:sp>
      <p:pic>
        <p:nvPicPr>
          <p:cNvPr id="11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3486" y="2057981"/>
            <a:ext cx="5810866" cy="4358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11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50805"/>
            <a:ext cx="181383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17" name="Rectangle 6"/>
          <p:cNvSpPr txBox="1"/>
          <p:nvPr/>
        </p:nvSpPr>
        <p:spPr>
          <a:xfrm>
            <a:off x="199523" y="1293815"/>
            <a:ext cx="5603093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Level 6: Therapeutic Supports</a:t>
            </a:r>
          </a:p>
        </p:txBody>
      </p:sp>
      <p:sp>
        <p:nvSpPr>
          <p:cNvPr id="118" name="Rectangle 8"/>
          <p:cNvSpPr txBox="1"/>
          <p:nvPr/>
        </p:nvSpPr>
        <p:spPr>
          <a:xfrm>
            <a:off x="199524" y="1980201"/>
            <a:ext cx="5328242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AIM provides a range of services in collaboration with the HSE under therapeutic supports. </a:t>
            </a:r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These services include; behaviour support plans, classes, equipment, professional advice or pre-school visits. </a:t>
            </a:r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Supports may be provided through a Children’s Disability Network Team (CDNT), HSE Disability Service, HSE funded Voluntary Organisation or HSE Primary Care Services.</a:t>
            </a:r>
          </a:p>
        </p:txBody>
      </p:sp>
      <p:pic>
        <p:nvPicPr>
          <p:cNvPr id="119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3486" y="1980201"/>
            <a:ext cx="6037007" cy="4527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122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50805"/>
            <a:ext cx="181383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23" name="Rectangle 6"/>
          <p:cNvSpPr txBox="1"/>
          <p:nvPr/>
        </p:nvSpPr>
        <p:spPr>
          <a:xfrm>
            <a:off x="199523" y="1293815"/>
            <a:ext cx="554978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Level 7: Additional Assistance</a:t>
            </a:r>
          </a:p>
        </p:txBody>
      </p:sp>
      <p:sp>
        <p:nvSpPr>
          <p:cNvPr id="124" name="Rectangle 8"/>
          <p:cNvSpPr txBox="1"/>
          <p:nvPr/>
        </p:nvSpPr>
        <p:spPr>
          <a:xfrm>
            <a:off x="199524" y="1980201"/>
            <a:ext cx="5328242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AIM level 7 support provides additional funding to pre-schools who have a child requiring extra support. </a:t>
            </a:r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Providers can use this funding either to reduce the child-to-adult ratio in the pre-school room or to fund an extra staff member as a shared resource with other children in the ECCE setting. </a:t>
            </a:r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A simple reduction in the staff to child ratio can have hugely positive outcomes for children with disabilities as well as for the entire pre-school room.</a:t>
            </a:r>
          </a:p>
        </p:txBody>
      </p:sp>
      <p:pic>
        <p:nvPicPr>
          <p:cNvPr id="1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3486" y="1996426"/>
            <a:ext cx="5919021" cy="44392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6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2469695"/>
            <a:ext cx="10515600" cy="3271839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AIM is a suite of supports for both children and staff in Early Learning and Care settings. AIM was founded in 2016 by the Department of Children, Equality, Disability, Integration and Youth (DCEDIY).</a:t>
            </a:r>
            <a:endParaRPr sz="1300"/>
          </a:p>
          <a:p>
            <a:pPr marL="0" indent="0">
              <a:buSzTx/>
              <a:buNone/>
              <a:defRPr sz="2800"/>
            </a:pPr>
            <a:endParaRPr sz="1300"/>
          </a:p>
          <a:p>
            <a:pPr>
              <a:defRPr sz="2500"/>
            </a:pPr>
            <a:r>
              <a:t>The goal of AIM is to create a more inclusive environment in Early Learning and Care settings, so that all children, regardless of ability, can benefit from quality early years care and education. </a:t>
            </a:r>
          </a:p>
        </p:txBody>
      </p:sp>
      <p:sp>
        <p:nvSpPr>
          <p:cNvPr id="65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211039" y="6450805"/>
            <a:ext cx="142761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66" name="Rectangle 5"/>
          <p:cNvSpPr txBox="1"/>
          <p:nvPr/>
        </p:nvSpPr>
        <p:spPr>
          <a:xfrm>
            <a:off x="883919" y="1486554"/>
            <a:ext cx="2801304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Introduction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6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2504531"/>
            <a:ext cx="10515600" cy="3669847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Free pre-school was introduced under the ECCE programme was introduced in 2010.</a:t>
            </a:r>
            <a:br/>
            <a:r>
              <a:t/>
            </a:r>
            <a:br/>
            <a:r>
              <a:t>The AIM programme was proposed by an Interdepartmental Group to allow children with disabilities to participate in the ECCE Programme. </a:t>
            </a:r>
            <a:br/>
            <a:r>
              <a:t/>
            </a:r>
            <a:br/>
            <a:r>
              <a:t>The model was founded by DCEDIY, DES and DoH and is administered by Pobal and Better Start.</a:t>
            </a:r>
            <a:br/>
            <a:r>
              <a:t/>
            </a:r>
            <a:br/>
            <a:r>
              <a:t>The model was launched by the Government in June 2016 and rolled-out from September 2016.</a:t>
            </a:r>
          </a:p>
        </p:txBody>
      </p:sp>
      <p:sp>
        <p:nvSpPr>
          <p:cNvPr id="7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211039" y="6450805"/>
            <a:ext cx="142761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71" name="Text Placeholder 2"/>
          <p:cNvSpPr txBox="1"/>
          <p:nvPr/>
        </p:nvSpPr>
        <p:spPr>
          <a:xfrm>
            <a:off x="883919" y="1498493"/>
            <a:ext cx="7513036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514350">
              <a:lnSpc>
                <a:spcPct val="90000"/>
              </a:lnSpc>
              <a:spcBef>
                <a:spcPts val="500"/>
              </a:spcBef>
              <a:defRPr sz="36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Background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7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211039" y="6450805"/>
            <a:ext cx="142761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5" name="Rectangle 6"/>
          <p:cNvSpPr txBox="1"/>
          <p:nvPr/>
        </p:nvSpPr>
        <p:spPr>
          <a:xfrm>
            <a:off x="915769" y="1293815"/>
            <a:ext cx="10273046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What Supports are Offered as part of AIM? </a:t>
            </a:r>
          </a:p>
        </p:txBody>
      </p:sp>
      <p:sp>
        <p:nvSpPr>
          <p:cNvPr id="76" name="Rectangle 8"/>
          <p:cNvSpPr txBox="1"/>
          <p:nvPr/>
        </p:nvSpPr>
        <p:spPr>
          <a:xfrm>
            <a:off x="603069" y="2119538"/>
            <a:ext cx="4550228" cy="355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AIM supports are divided into two catagories:</a:t>
            </a:r>
          </a:p>
          <a:p>
            <a:pPr>
              <a:defRPr b="1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285750" indent="-285750">
              <a:buSzPct val="100000"/>
              <a:buFont typeface="Arial"/>
              <a:buChar char="•"/>
              <a:defRPr b="1">
                <a:latin typeface="Georgia"/>
                <a:ea typeface="Georgia"/>
                <a:cs typeface="Georgia"/>
                <a:sym typeface="Georgia"/>
              </a:defRPr>
            </a:pPr>
            <a:r>
              <a:t>Universal Supports (Levels 1-3) </a:t>
            </a:r>
            <a:r>
              <a:rPr b="0"/>
              <a:t>benefit the whole pre-school environment through empowering pre-school providers to create a more inclusive culture in their settings.</a:t>
            </a:r>
          </a:p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 b="0"/>
          </a:p>
          <a:p>
            <a:pPr marL="285750" indent="-285750">
              <a:buSzPct val="100000"/>
              <a:buFont typeface="Arial"/>
              <a:buChar char="•"/>
              <a:defRPr b="1">
                <a:latin typeface="Georgia"/>
                <a:ea typeface="Georgia"/>
                <a:cs typeface="Georgia"/>
                <a:sym typeface="Georgia"/>
              </a:defRPr>
            </a:pPr>
            <a:r>
              <a:t>Targeted Supports (Levels 4-7) </a:t>
            </a:r>
            <a:r>
              <a:rPr b="0"/>
              <a:t>cater to a wide range of abilities and are focused on the needs of the child and do not need a diagnosis of disability. </a:t>
            </a:r>
          </a:p>
        </p:txBody>
      </p:sp>
      <p:pic>
        <p:nvPicPr>
          <p:cNvPr id="7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2418" y="2386148"/>
            <a:ext cx="6989585" cy="3970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8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211039" y="6450805"/>
            <a:ext cx="142761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1" name="Rectangle 6"/>
          <p:cNvSpPr txBox="1"/>
          <p:nvPr/>
        </p:nvSpPr>
        <p:spPr>
          <a:xfrm>
            <a:off x="915769" y="1293815"/>
            <a:ext cx="710256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Level 1: Supporting Inclusion </a:t>
            </a:r>
          </a:p>
        </p:txBody>
      </p:sp>
      <p:sp>
        <p:nvSpPr>
          <p:cNvPr id="82" name="Rectangle 8"/>
          <p:cNvSpPr txBox="1"/>
          <p:nvPr/>
        </p:nvSpPr>
        <p:spPr>
          <a:xfrm>
            <a:off x="199523" y="2119538"/>
            <a:ext cx="5911716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latin typeface="Georgia"/>
                <a:ea typeface="Georgia"/>
                <a:cs typeface="Georgia"/>
                <a:sym typeface="Georgia"/>
              </a:defRPr>
            </a:pPr>
            <a:r>
              <a:t>Inclusion Coordinator Training (LINC)</a:t>
            </a:r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The Leadership for Inclusion in Early Years Care (LINC) is a qualification for early years educators. With this qualification, pre-school staff can become an Inclusion Coordinator (INCO) in a pre-school setting. </a:t>
            </a:r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400050" indent="-28575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Where a service provider is, or employs a fully qualified Inclusion Co-ordinator in their pre-school setting, that provider will qualify for an increase of €2 per child per week in ECCE capitation.</a:t>
            </a:r>
          </a:p>
        </p:txBody>
      </p:sp>
      <p:pic>
        <p:nvPicPr>
          <p:cNvPr id="8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8733" y="2119538"/>
            <a:ext cx="6046840" cy="4535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86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211039" y="6450805"/>
            <a:ext cx="142761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87" name="Rectangle 6"/>
          <p:cNvSpPr txBox="1"/>
          <p:nvPr/>
        </p:nvSpPr>
        <p:spPr>
          <a:xfrm>
            <a:off x="915769" y="1293815"/>
            <a:ext cx="710256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Level 1: Supporting Inclusion </a:t>
            </a:r>
          </a:p>
        </p:txBody>
      </p:sp>
      <p:sp>
        <p:nvSpPr>
          <p:cNvPr id="88" name="Rectangle 8"/>
          <p:cNvSpPr txBox="1"/>
          <p:nvPr/>
        </p:nvSpPr>
        <p:spPr>
          <a:xfrm>
            <a:off x="199523" y="2119538"/>
            <a:ext cx="5911716" cy="343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latin typeface="Georgia"/>
                <a:ea typeface="Georgia"/>
                <a:cs typeface="Georgia"/>
                <a:sym typeface="Georgia"/>
              </a:defRPr>
            </a:pPr>
            <a:r>
              <a:t>Equality Diversity and Inclusion (EDI)</a:t>
            </a:r>
          </a:p>
          <a:p>
            <a:pPr indent="114300">
              <a:defRPr b="1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571500" indent="-45720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The Equality, Diversity and Inclusion Charter was developed by DCEDIY to empower pre-school staff to develop inclusive practices in their settings.</a:t>
            </a:r>
          </a:p>
          <a:p>
            <a:pPr indent="114300"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571500" indent="-45720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EDI training helps providers; understand the EDI charter and guidelines and create their own inclusion charter for their setting. These courses are free of charge and available nationwide.</a:t>
            </a:r>
          </a:p>
        </p:txBody>
      </p:sp>
      <p:pic>
        <p:nvPicPr>
          <p:cNvPr id="8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8733" y="2119538"/>
            <a:ext cx="6046840" cy="4535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92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211039" y="6450805"/>
            <a:ext cx="142761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93" name="Rectangle 6"/>
          <p:cNvSpPr txBox="1"/>
          <p:nvPr/>
        </p:nvSpPr>
        <p:spPr>
          <a:xfrm>
            <a:off x="199524" y="1293815"/>
            <a:ext cx="11150611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Level 2: Information for Parents and Providers</a:t>
            </a:r>
          </a:p>
        </p:txBody>
      </p:sp>
      <p:sp>
        <p:nvSpPr>
          <p:cNvPr id="94" name="Rectangle 8"/>
          <p:cNvSpPr txBox="1"/>
          <p:nvPr/>
        </p:nvSpPr>
        <p:spPr>
          <a:xfrm>
            <a:off x="118900" y="2119538"/>
            <a:ext cx="5911716" cy="294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114300">
              <a:defRPr sz="2400" b="1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571500" indent="-45720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AIM Level 2 is the provision of accurate and up to date information about AIM for parents and providers. </a:t>
            </a:r>
          </a:p>
          <a:p>
            <a:pPr marL="571500" indent="-45720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571500" indent="-457200">
              <a:buSzPct val="100000"/>
              <a:buFont typeface="Arial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pPr>
            <a:r>
              <a:t>The AIM website, www.aim.gov.ie is the core of AIM level 2, providing information on AIM supports, how to apply, organisations linked to AIM and information on inclusion and disability as a whole. </a:t>
            </a:r>
          </a:p>
        </p:txBody>
      </p:sp>
      <p:pic>
        <p:nvPicPr>
          <p:cNvPr id="9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6336" y="2119538"/>
            <a:ext cx="6115664" cy="45867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98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211039" y="6450805"/>
            <a:ext cx="142761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9" name="Rectangle 6"/>
          <p:cNvSpPr txBox="1"/>
          <p:nvPr/>
        </p:nvSpPr>
        <p:spPr>
          <a:xfrm>
            <a:off x="199523" y="1293815"/>
            <a:ext cx="10543144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Level 3: Training and Education for the workforce</a:t>
            </a:r>
          </a:p>
        </p:txBody>
      </p:sp>
      <p:sp>
        <p:nvSpPr>
          <p:cNvPr id="100" name="Rectangle 8"/>
          <p:cNvSpPr txBox="1"/>
          <p:nvPr/>
        </p:nvSpPr>
        <p:spPr>
          <a:xfrm>
            <a:off x="199523" y="2119538"/>
            <a:ext cx="5911716" cy="409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indent="114300"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AIM supports Early Learning and Care settings by providing three Continuing Professional Development (CPD) courses in the areas of disability and inclusion, these are:</a:t>
            </a:r>
          </a:p>
          <a:p>
            <a:pPr indent="114300"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indent="114300">
              <a:defRPr b="1">
                <a:latin typeface="Georgia"/>
                <a:ea typeface="Georgia"/>
                <a:cs typeface="Georgia"/>
                <a:sym typeface="Georgia"/>
              </a:defRPr>
            </a:pPr>
            <a:r>
              <a:t>Hanen- </a:t>
            </a:r>
            <a:r>
              <a:rPr b="0"/>
              <a:t>A training course to help providers enable young children to develop language and literacy skills.</a:t>
            </a:r>
          </a:p>
          <a:p>
            <a:pPr indent="114300">
              <a:defRPr>
                <a:latin typeface="Georgia"/>
                <a:ea typeface="Georgia"/>
                <a:cs typeface="Georgia"/>
                <a:sym typeface="Georgia"/>
              </a:defRPr>
            </a:pPr>
            <a:endParaRPr b="0"/>
          </a:p>
          <a:p>
            <a:pPr indent="114300">
              <a:defRPr b="1">
                <a:latin typeface="Georgia"/>
                <a:ea typeface="Georgia"/>
                <a:cs typeface="Georgia"/>
                <a:sym typeface="Georgia"/>
              </a:defRPr>
            </a:pPr>
            <a:r>
              <a:t>Lámh- </a:t>
            </a:r>
            <a:r>
              <a:rPr b="0"/>
              <a:t>A manual sign language system used by children and adults with intellectual disability and communication needs.</a:t>
            </a:r>
          </a:p>
          <a:p>
            <a:pPr indent="114300">
              <a:defRPr>
                <a:latin typeface="Georgia"/>
                <a:ea typeface="Georgia"/>
                <a:cs typeface="Georgia"/>
                <a:sym typeface="Georgia"/>
              </a:defRPr>
            </a:pPr>
            <a:endParaRPr b="0"/>
          </a:p>
          <a:p>
            <a:pPr indent="114300">
              <a:defRPr b="1">
                <a:latin typeface="Georgia"/>
                <a:ea typeface="Georgia"/>
                <a:cs typeface="Georgia"/>
                <a:sym typeface="Georgia"/>
              </a:defRPr>
            </a:pPr>
            <a:r>
              <a:t>SPEL- </a:t>
            </a:r>
            <a:r>
              <a:rPr b="0"/>
              <a:t>SPEL stands for Sensory Processing E-Learning programme and helps providers support children with sensory processing difficulties.</a:t>
            </a:r>
          </a:p>
        </p:txBody>
      </p:sp>
      <p:pic>
        <p:nvPicPr>
          <p:cNvPr id="10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6959" y="2119538"/>
            <a:ext cx="6035041" cy="4689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title"/>
          </p:nvPr>
        </p:nvSpPr>
        <p:spPr>
          <a:xfrm>
            <a:off x="2781301" y="0"/>
            <a:ext cx="9410701" cy="1114426"/>
          </a:xfrm>
          <a:prstGeom prst="rect">
            <a:avLst/>
          </a:prstGeom>
        </p:spPr>
        <p:txBody>
          <a:bodyPr/>
          <a:lstStyle/>
          <a:p>
            <a:r>
              <a:t>The Access and Inclusion Model (AIM)</a:t>
            </a:r>
          </a:p>
        </p:txBody>
      </p:sp>
      <p:sp>
        <p:nvSpPr>
          <p:cNvPr id="104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11211039" y="6450805"/>
            <a:ext cx="142761" cy="17622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05" name="Rectangle 6"/>
          <p:cNvSpPr txBox="1"/>
          <p:nvPr/>
        </p:nvSpPr>
        <p:spPr>
          <a:xfrm>
            <a:off x="199524" y="1293815"/>
            <a:ext cx="8592305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Level 4: Access to Early Years Specialists</a:t>
            </a:r>
          </a:p>
        </p:txBody>
      </p:sp>
      <p:sp>
        <p:nvSpPr>
          <p:cNvPr id="106" name="Rectangle 8"/>
          <p:cNvSpPr txBox="1"/>
          <p:nvPr/>
        </p:nvSpPr>
        <p:spPr>
          <a:xfrm>
            <a:off x="199524" y="1980201"/>
            <a:ext cx="5328242" cy="355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400050" indent="-285750">
              <a:buSzPct val="100000"/>
              <a:buFont typeface="Arial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AIM level 4 is delivered by the Better Start Early Years Specialist Service (EYSS). The EYSS work collaboratively with parents, pre-school providers, and with other professionals to develop inclusive learning environments in pre-schools.</a:t>
            </a:r>
          </a:p>
          <a:p>
            <a:pPr marL="400050" indent="-285750">
              <a:buSzPct val="100000"/>
              <a:buFont typeface="Arial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marL="400050" indent="-285750">
              <a:buSzPct val="100000"/>
              <a:buFont typeface="Arial"/>
              <a:buChar char="•"/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The EYSS also provides coaching and mentoring to the pre-school staff on supporting children in the ECCE programme. The EYSS can also act as a liaison with the National Council for Special Education to support transitions to primary school.</a:t>
            </a:r>
          </a:p>
        </p:txBody>
      </p:sp>
      <p:pic>
        <p:nvPicPr>
          <p:cNvPr id="10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3486" y="2057981"/>
            <a:ext cx="6292646" cy="4719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YA_Template">
  <a:themeElements>
    <a:clrScheme name="DCYA_Template">
      <a:dk1>
        <a:srgbClr val="000000"/>
      </a:dk1>
      <a:lt1>
        <a:srgbClr val="00534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CYA_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CYA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CYA_Template">
  <a:themeElements>
    <a:clrScheme name="DCYA_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CYA_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CYA_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DCYA_Template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Access and Inclusion Model (AIM)</dc:title>
  <dc:creator>Fidelma Brady</dc:creator>
  <cp:lastModifiedBy>Fidelma Brady</cp:lastModifiedBy>
  <cp:revision>1</cp:revision>
  <dcterms:modified xsi:type="dcterms:W3CDTF">2022-02-14T16:02:38Z</dcterms:modified>
</cp:coreProperties>
</file>