
<file path=[Content_Types].xml><?xml version="1.0" encoding="utf-8"?>
<Types xmlns="http://schemas.openxmlformats.org/package/2006/content-types">
  <Default Extension="png" ContentType="image/png"/>
  <Default Extension="emf" ContentType="image/x-emf"/>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handoutMasterIdLst>
    <p:handoutMasterId r:id="rId54"/>
  </p:handoutMasterIdLst>
  <p:sldIdLst>
    <p:sldId id="306" r:id="rId5"/>
    <p:sldId id="257" r:id="rId6"/>
    <p:sldId id="275" r:id="rId7"/>
    <p:sldId id="259" r:id="rId8"/>
    <p:sldId id="278" r:id="rId9"/>
    <p:sldId id="279" r:id="rId10"/>
    <p:sldId id="280" r:id="rId11"/>
    <p:sldId id="281" r:id="rId12"/>
    <p:sldId id="261" r:id="rId13"/>
    <p:sldId id="262" r:id="rId14"/>
    <p:sldId id="263" r:id="rId15"/>
    <p:sldId id="265" r:id="rId16"/>
    <p:sldId id="266" r:id="rId17"/>
    <p:sldId id="340" r:id="rId18"/>
    <p:sldId id="308" r:id="rId19"/>
    <p:sldId id="309" r:id="rId20"/>
    <p:sldId id="310" r:id="rId21"/>
    <p:sldId id="311" r:id="rId22"/>
    <p:sldId id="341" r:id="rId23"/>
    <p:sldId id="317" r:id="rId24"/>
    <p:sldId id="318" r:id="rId25"/>
    <p:sldId id="350" r:id="rId26"/>
    <p:sldId id="320" r:id="rId27"/>
    <p:sldId id="321" r:id="rId28"/>
    <p:sldId id="322" r:id="rId29"/>
    <p:sldId id="351" r:id="rId30"/>
    <p:sldId id="324" r:id="rId31"/>
    <p:sldId id="325" r:id="rId32"/>
    <p:sldId id="326" r:id="rId33"/>
    <p:sldId id="327" r:id="rId34"/>
    <p:sldId id="328" r:id="rId35"/>
    <p:sldId id="329" r:id="rId36"/>
    <p:sldId id="330" r:id="rId37"/>
    <p:sldId id="331" r:id="rId38"/>
    <p:sldId id="352" r:id="rId39"/>
    <p:sldId id="343" r:id="rId40"/>
    <p:sldId id="345" r:id="rId41"/>
    <p:sldId id="348" r:id="rId42"/>
    <p:sldId id="354" r:id="rId43"/>
    <p:sldId id="355" r:id="rId44"/>
    <p:sldId id="356" r:id="rId45"/>
    <p:sldId id="301" r:id="rId46"/>
    <p:sldId id="300" r:id="rId47"/>
    <p:sldId id="357" r:id="rId48"/>
    <p:sldId id="358" r:id="rId49"/>
    <p:sldId id="359" r:id="rId50"/>
    <p:sldId id="295" r:id="rId51"/>
    <p:sldId id="30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02" autoAdjust="0"/>
    <p:restoredTop sz="94660"/>
  </p:normalViewPr>
  <p:slideViewPr>
    <p:cSldViewPr snapToGrid="0">
      <p:cViewPr varScale="1">
        <p:scale>
          <a:sx n="70" d="100"/>
          <a:sy n="70" d="100"/>
        </p:scale>
        <p:origin x="364" y="60"/>
      </p:cViewPr>
      <p:guideLst/>
    </p:cSldViewPr>
  </p:slideViewPr>
  <p:notesTextViewPr>
    <p:cViewPr>
      <p:scale>
        <a:sx n="1" d="1"/>
        <a:sy n="1" d="1"/>
      </p:scale>
      <p:origin x="0" y="0"/>
    </p:cViewPr>
  </p:notesTextViewPr>
  <p:notesViewPr>
    <p:cSldViewPr snapToGrid="0">
      <p:cViewPr varScale="1">
        <p:scale>
          <a:sx n="48" d="100"/>
          <a:sy n="48" d="100"/>
        </p:scale>
        <p:origin x="2752" y="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0E6F861-223C-4FCF-8215-C46AC07189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E1E16C6D-4610-41A6-8FE8-1C9E75C50D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0E66F9-12CC-41A4-8D8D-3286A6D65AA5}" type="datetimeFigureOut">
              <a:rPr lang="en-GB" smtClean="0"/>
              <a:t>23/02/2022</a:t>
            </a:fld>
            <a:endParaRPr lang="en-GB"/>
          </a:p>
        </p:txBody>
      </p:sp>
      <p:sp>
        <p:nvSpPr>
          <p:cNvPr id="4" name="Footer Placeholder 3">
            <a:extLst>
              <a:ext uri="{FF2B5EF4-FFF2-40B4-BE49-F238E27FC236}">
                <a16:creationId xmlns="" xmlns:a16="http://schemas.microsoft.com/office/drawing/2014/main" id="{8BE1C4B4-F0D5-4BDF-9832-FE8F302065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53B125D2-8C86-4C07-9794-AFD61402B9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2D0423-A259-4513-A2C4-CC1B0ED5FAF0}" type="slidenum">
              <a:rPr lang="en-GB" smtClean="0"/>
              <a:t>‹#›</a:t>
            </a:fld>
            <a:endParaRPr lang="en-GB"/>
          </a:p>
        </p:txBody>
      </p:sp>
    </p:spTree>
    <p:extLst>
      <p:ext uri="{BB962C8B-B14F-4D97-AF65-F5344CB8AC3E}">
        <p14:creationId xmlns:p14="http://schemas.microsoft.com/office/powerpoint/2010/main" val="3889342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2ECF2D-CF41-4992-937E-9E5A8DE27F39}" type="datetimeFigureOut">
              <a:rPr lang="en-IE" smtClean="0"/>
              <a:t>23/02/2022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9450B-F158-4E19-9095-8B6B6F14C746}" type="slidenum">
              <a:rPr lang="en-IE" smtClean="0"/>
              <a:t>‹#›</a:t>
            </a:fld>
            <a:endParaRPr lang="en-IE"/>
          </a:p>
        </p:txBody>
      </p:sp>
    </p:spTree>
    <p:extLst>
      <p:ext uri="{BB962C8B-B14F-4D97-AF65-F5344CB8AC3E}">
        <p14:creationId xmlns:p14="http://schemas.microsoft.com/office/powerpoint/2010/main" val="2195640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BA09A3-5B17-4A9C-8530-6B2C7E4429B5}" type="slidenum">
              <a:rPr lang="en-US" altLang="en-US"/>
              <a:pPr/>
              <a:t>26</a:t>
            </a:fld>
            <a:endParaRPr lang="en-US" altLang="en-US"/>
          </a:p>
        </p:txBody>
      </p:sp>
    </p:spTree>
    <p:extLst>
      <p:ext uri="{BB962C8B-B14F-4D97-AF65-F5344CB8AC3E}">
        <p14:creationId xmlns:p14="http://schemas.microsoft.com/office/powerpoint/2010/main" val="2365009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4709312-43AB-4B25-B14C-8AE8DFB12494}" type="slidenum">
              <a:rPr lang="en-IE" smtClean="0"/>
              <a:t>39</a:t>
            </a:fld>
            <a:endParaRPr lang="en-IE" dirty="0"/>
          </a:p>
        </p:txBody>
      </p:sp>
    </p:spTree>
    <p:extLst>
      <p:ext uri="{BB962C8B-B14F-4D97-AF65-F5344CB8AC3E}">
        <p14:creationId xmlns:p14="http://schemas.microsoft.com/office/powerpoint/2010/main" val="676056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4709312-43AB-4B25-B14C-8AE8DFB12494}" type="slidenum">
              <a:rPr lang="en-IE" smtClean="0"/>
              <a:t>40</a:t>
            </a:fld>
            <a:endParaRPr lang="en-IE" dirty="0"/>
          </a:p>
        </p:txBody>
      </p:sp>
    </p:spTree>
    <p:extLst>
      <p:ext uri="{BB962C8B-B14F-4D97-AF65-F5344CB8AC3E}">
        <p14:creationId xmlns:p14="http://schemas.microsoft.com/office/powerpoint/2010/main" val="2152737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4709312-43AB-4B25-B14C-8AE8DFB12494}" type="slidenum">
              <a:rPr lang="en-IE" smtClean="0"/>
              <a:t>41</a:t>
            </a:fld>
            <a:endParaRPr lang="en-IE" dirty="0"/>
          </a:p>
        </p:txBody>
      </p:sp>
    </p:spTree>
    <p:extLst>
      <p:ext uri="{BB962C8B-B14F-4D97-AF65-F5344CB8AC3E}">
        <p14:creationId xmlns:p14="http://schemas.microsoft.com/office/powerpoint/2010/main" val="765294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4709312-43AB-4B25-B14C-8AE8DFB12494}" type="slidenum">
              <a:rPr lang="en-IE" smtClean="0"/>
              <a:t>44</a:t>
            </a:fld>
            <a:endParaRPr lang="en-IE" dirty="0"/>
          </a:p>
        </p:txBody>
      </p:sp>
    </p:spTree>
    <p:extLst>
      <p:ext uri="{BB962C8B-B14F-4D97-AF65-F5344CB8AC3E}">
        <p14:creationId xmlns:p14="http://schemas.microsoft.com/office/powerpoint/2010/main" val="927939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D6E485-7A12-455C-88AC-57E4A196FCBA}" type="slidenum">
              <a:rPr lang="en-US" altLang="en-US">
                <a:latin typeface="Arial" panose="020B0604020202020204" pitchFamily="34" charset="0"/>
              </a:rPr>
              <a:pPr>
                <a:spcBef>
                  <a:spcPct val="0"/>
                </a:spcBef>
              </a:pPr>
              <a:t>45</a:t>
            </a:fld>
            <a:endParaRPr lang="en-US" altLang="en-US">
              <a:latin typeface="Arial" panose="020B0604020202020204" pitchFamily="34" charset="0"/>
            </a:endParaRPr>
          </a:p>
        </p:txBody>
      </p:sp>
    </p:spTree>
    <p:extLst>
      <p:ext uri="{BB962C8B-B14F-4D97-AF65-F5344CB8AC3E}">
        <p14:creationId xmlns:p14="http://schemas.microsoft.com/office/powerpoint/2010/main" val="2536391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05BC2D-BE33-4D6A-A2BC-D72BCD99844F}" type="slidenum">
              <a:rPr lang="en-US" altLang="en-US">
                <a:latin typeface="Arial" panose="020B0604020202020204" pitchFamily="34" charset="0"/>
              </a:rPr>
              <a:pPr>
                <a:spcBef>
                  <a:spcPct val="0"/>
                </a:spcBef>
              </a:pPr>
              <a:t>46</a:t>
            </a:fld>
            <a:endParaRPr lang="en-US" altLang="en-US">
              <a:latin typeface="Arial" panose="020B0604020202020204" pitchFamily="34" charset="0"/>
            </a:endParaRPr>
          </a:p>
        </p:txBody>
      </p:sp>
    </p:spTree>
    <p:extLst>
      <p:ext uri="{BB962C8B-B14F-4D97-AF65-F5344CB8AC3E}">
        <p14:creationId xmlns:p14="http://schemas.microsoft.com/office/powerpoint/2010/main" val="1056675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CBAC32-9C2A-487E-9899-7DC4C8E35902}" type="slidenum">
              <a:rPr lang="en-US" altLang="en-US">
                <a:latin typeface="Arial" panose="020B0604020202020204" pitchFamily="34" charset="0"/>
              </a:rPr>
              <a:pPr>
                <a:spcBef>
                  <a:spcPct val="0"/>
                </a:spcBef>
              </a:pPr>
              <a:t>47</a:t>
            </a:fld>
            <a:endParaRPr lang="en-US" altLang="en-US">
              <a:latin typeface="Arial" panose="020B0604020202020204" pitchFamily="34" charset="0"/>
            </a:endParaRPr>
          </a:p>
        </p:txBody>
      </p:sp>
    </p:spTree>
    <p:extLst>
      <p:ext uri="{BB962C8B-B14F-4D97-AF65-F5344CB8AC3E}">
        <p14:creationId xmlns:p14="http://schemas.microsoft.com/office/powerpoint/2010/main" val="355384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BA09A3-5B17-4A9C-8530-6B2C7E4429B5}" type="slidenum">
              <a:rPr lang="en-US" altLang="en-US"/>
              <a:pPr/>
              <a:t>27</a:t>
            </a:fld>
            <a:endParaRPr lang="en-US" altLang="en-US"/>
          </a:p>
        </p:txBody>
      </p:sp>
    </p:spTree>
    <p:extLst>
      <p:ext uri="{BB962C8B-B14F-4D97-AF65-F5344CB8AC3E}">
        <p14:creationId xmlns:p14="http://schemas.microsoft.com/office/powerpoint/2010/main" val="205107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504B80-94F6-4899-8C92-2D5DB94E2D1A}" type="slidenum">
              <a:rPr lang="en-US" altLang="en-US"/>
              <a:pPr/>
              <a:t>28</a:t>
            </a:fld>
            <a:endParaRPr lang="en-US" altLang="en-US"/>
          </a:p>
        </p:txBody>
      </p:sp>
    </p:spTree>
    <p:extLst>
      <p:ext uri="{BB962C8B-B14F-4D97-AF65-F5344CB8AC3E}">
        <p14:creationId xmlns:p14="http://schemas.microsoft.com/office/powerpoint/2010/main" val="420069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E10C09-86D3-4F85-B01E-A8374EAB7D55}" type="slidenum">
              <a:rPr lang="en-US" altLang="en-US"/>
              <a:pPr/>
              <a:t>29</a:t>
            </a:fld>
            <a:endParaRPr lang="en-US" altLang="en-US"/>
          </a:p>
        </p:txBody>
      </p:sp>
    </p:spTree>
    <p:extLst>
      <p:ext uri="{BB962C8B-B14F-4D97-AF65-F5344CB8AC3E}">
        <p14:creationId xmlns:p14="http://schemas.microsoft.com/office/powerpoint/2010/main" val="1667067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32B4E5-8068-4E3B-9C0F-325952714C05}" type="slidenum">
              <a:rPr lang="en-US" altLang="en-US"/>
              <a:pPr/>
              <a:t>30</a:t>
            </a:fld>
            <a:endParaRPr lang="en-US" altLang="en-US"/>
          </a:p>
        </p:txBody>
      </p:sp>
    </p:spTree>
    <p:extLst>
      <p:ext uri="{BB962C8B-B14F-4D97-AF65-F5344CB8AC3E}">
        <p14:creationId xmlns:p14="http://schemas.microsoft.com/office/powerpoint/2010/main" val="2969340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6CF8BA-F812-40BD-88A9-1F29969E532D}" type="slidenum">
              <a:rPr lang="en-US" altLang="en-US"/>
              <a:pPr/>
              <a:t>31</a:t>
            </a:fld>
            <a:endParaRPr lang="en-US" altLang="en-US"/>
          </a:p>
        </p:txBody>
      </p:sp>
    </p:spTree>
    <p:extLst>
      <p:ext uri="{BB962C8B-B14F-4D97-AF65-F5344CB8AC3E}">
        <p14:creationId xmlns:p14="http://schemas.microsoft.com/office/powerpoint/2010/main" val="1582459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9A43EA-44AF-46E3-93ED-3A21EEED52EC}" type="slidenum">
              <a:rPr lang="en-US" altLang="en-US"/>
              <a:pPr/>
              <a:t>32</a:t>
            </a:fld>
            <a:endParaRPr lang="en-US" altLang="en-US"/>
          </a:p>
        </p:txBody>
      </p:sp>
    </p:spTree>
    <p:extLst>
      <p:ext uri="{BB962C8B-B14F-4D97-AF65-F5344CB8AC3E}">
        <p14:creationId xmlns:p14="http://schemas.microsoft.com/office/powerpoint/2010/main" val="420887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7EFB47-011F-43CF-B092-8BA462227269}" type="slidenum">
              <a:rPr lang="en-US" altLang="en-US"/>
              <a:pPr/>
              <a:t>33</a:t>
            </a:fld>
            <a:endParaRPr lang="en-US" altLang="en-US"/>
          </a:p>
        </p:txBody>
      </p:sp>
    </p:spTree>
    <p:extLst>
      <p:ext uri="{BB962C8B-B14F-4D97-AF65-F5344CB8AC3E}">
        <p14:creationId xmlns:p14="http://schemas.microsoft.com/office/powerpoint/2010/main" val="380478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6585B9-9416-4E20-80F3-2C7A7969E42B}" type="slidenum">
              <a:rPr lang="en-US" altLang="en-US"/>
              <a:pPr/>
              <a:t>34</a:t>
            </a:fld>
            <a:endParaRPr lang="en-US" altLang="en-US"/>
          </a:p>
        </p:txBody>
      </p:sp>
    </p:spTree>
    <p:extLst>
      <p:ext uri="{BB962C8B-B14F-4D97-AF65-F5344CB8AC3E}">
        <p14:creationId xmlns:p14="http://schemas.microsoft.com/office/powerpoint/2010/main" val="2864740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81AC9E-FD12-4ED0-B383-973303FD0AE0}"/>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a:extLst>
              <a:ext uri="{FF2B5EF4-FFF2-40B4-BE49-F238E27FC236}">
                <a16:creationId xmlns="" xmlns:a16="http://schemas.microsoft.com/office/drawing/2014/main" id="{EE42214F-B433-4DE9-8357-B31810914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4" name="Date Placeholder 3">
            <a:extLst>
              <a:ext uri="{FF2B5EF4-FFF2-40B4-BE49-F238E27FC236}">
                <a16:creationId xmlns="" xmlns:a16="http://schemas.microsoft.com/office/drawing/2014/main" id="{873E991A-EB64-4206-A665-44C31EE67B2C}"/>
              </a:ext>
            </a:extLst>
          </p:cNvPr>
          <p:cNvSpPr>
            <a:spLocks noGrp="1"/>
          </p:cNvSpPr>
          <p:nvPr>
            <p:ph type="dt" sz="half" idx="10"/>
          </p:nvPr>
        </p:nvSpPr>
        <p:spPr/>
        <p:txBody>
          <a:bodyPr/>
          <a:lstStyle/>
          <a:p>
            <a:fld id="{2906D4EC-60A7-4393-A272-C2B1B10210A0}" type="datetimeFigureOut">
              <a:rPr lang="en-GB" smtClean="0"/>
              <a:t>23/02/2022</a:t>
            </a:fld>
            <a:endParaRPr lang="en-GB" dirty="0"/>
          </a:p>
        </p:txBody>
      </p:sp>
      <p:sp>
        <p:nvSpPr>
          <p:cNvPr id="5" name="Footer Placeholder 4">
            <a:extLst>
              <a:ext uri="{FF2B5EF4-FFF2-40B4-BE49-F238E27FC236}">
                <a16:creationId xmlns="" xmlns:a16="http://schemas.microsoft.com/office/drawing/2014/main" id="{74C042B9-FFE2-4569-92E2-96FB31CC638E}"/>
              </a:ext>
            </a:extLst>
          </p:cNvPr>
          <p:cNvSpPr>
            <a:spLocks noGrp="1"/>
          </p:cNvSpPr>
          <p:nvPr>
            <p:ph type="ftr" sz="quarter" idx="11"/>
          </p:nvPr>
        </p:nvSpPr>
        <p:spPr/>
        <p:txBody>
          <a:bodyPr/>
          <a:lstStyle/>
          <a:p>
            <a:r>
              <a:rPr lang="en-GB" dirty="0"/>
              <a:t>© Down Syndrome Ireland 2020</a:t>
            </a:r>
          </a:p>
        </p:txBody>
      </p:sp>
      <p:sp>
        <p:nvSpPr>
          <p:cNvPr id="6" name="Slide Number Placeholder 5">
            <a:extLst>
              <a:ext uri="{FF2B5EF4-FFF2-40B4-BE49-F238E27FC236}">
                <a16:creationId xmlns="" xmlns:a16="http://schemas.microsoft.com/office/drawing/2014/main" id="{5B220090-F010-4DF3-8217-AD4B583B39C6}"/>
              </a:ext>
            </a:extLst>
          </p:cNvPr>
          <p:cNvSpPr>
            <a:spLocks noGrp="1"/>
          </p:cNvSpPr>
          <p:nvPr>
            <p:ph type="sldNum" sz="quarter" idx="12"/>
          </p:nvPr>
        </p:nvSpPr>
        <p:spPr/>
        <p:txBody>
          <a:bodyPr/>
          <a:lstStyle/>
          <a:p>
            <a:fld id="{01A6FD9A-60AE-4A67-8E28-0C641734AB63}" type="slidenum">
              <a:rPr lang="en-GB" smtClean="0"/>
              <a:t>‹#›</a:t>
            </a:fld>
            <a:endParaRPr lang="en-GB" dirty="0"/>
          </a:p>
        </p:txBody>
      </p:sp>
    </p:spTree>
    <p:extLst>
      <p:ext uri="{BB962C8B-B14F-4D97-AF65-F5344CB8AC3E}">
        <p14:creationId xmlns:p14="http://schemas.microsoft.com/office/powerpoint/2010/main" val="2087522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1E0CFC-50BE-45F0-A094-8D967D364719}"/>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a:extLst>
              <a:ext uri="{FF2B5EF4-FFF2-40B4-BE49-F238E27FC236}">
                <a16:creationId xmlns="" xmlns:a16="http://schemas.microsoft.com/office/drawing/2014/main" id="{266C1591-E645-429B-B8DC-4F8D2DB56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a:extLst>
              <a:ext uri="{FF2B5EF4-FFF2-40B4-BE49-F238E27FC236}">
                <a16:creationId xmlns="" xmlns:a16="http://schemas.microsoft.com/office/drawing/2014/main" id="{DB514866-9284-4B03-A821-35B258721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 xmlns:a16="http://schemas.microsoft.com/office/drawing/2014/main" id="{8D0698BE-A401-41F3-8E1E-18A6842A328F}"/>
              </a:ext>
            </a:extLst>
          </p:cNvPr>
          <p:cNvSpPr>
            <a:spLocks noGrp="1"/>
          </p:cNvSpPr>
          <p:nvPr>
            <p:ph type="dt" sz="half" idx="10"/>
          </p:nvPr>
        </p:nvSpPr>
        <p:spPr/>
        <p:txBody>
          <a:bodyPr/>
          <a:lstStyle/>
          <a:p>
            <a:fld id="{2906D4EC-60A7-4393-A272-C2B1B10210A0}" type="datetimeFigureOut">
              <a:rPr lang="en-GB" smtClean="0"/>
              <a:t>23/02/2022</a:t>
            </a:fld>
            <a:endParaRPr lang="en-GB"/>
          </a:p>
        </p:txBody>
      </p:sp>
      <p:sp>
        <p:nvSpPr>
          <p:cNvPr id="6" name="Footer Placeholder 5">
            <a:extLst>
              <a:ext uri="{FF2B5EF4-FFF2-40B4-BE49-F238E27FC236}">
                <a16:creationId xmlns="" xmlns:a16="http://schemas.microsoft.com/office/drawing/2014/main" id="{3215AFC8-16AE-4776-9209-16D8E5E7CF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A88771DD-174D-4FC5-B7B8-03CFBE6FC9AC}"/>
              </a:ext>
            </a:extLst>
          </p:cNvPr>
          <p:cNvSpPr>
            <a:spLocks noGrp="1"/>
          </p:cNvSpPr>
          <p:nvPr>
            <p:ph type="sldNum" sz="quarter" idx="12"/>
          </p:nvPr>
        </p:nvSpPr>
        <p:spPr/>
        <p:txBody>
          <a:bodyPr/>
          <a:lstStyle/>
          <a:p>
            <a:fld id="{01A6FD9A-60AE-4A67-8E28-0C641734AB63}" type="slidenum">
              <a:rPr lang="en-GB" smtClean="0"/>
              <a:t>‹#›</a:t>
            </a:fld>
            <a:endParaRPr lang="en-GB"/>
          </a:p>
        </p:txBody>
      </p:sp>
    </p:spTree>
    <p:extLst>
      <p:ext uri="{BB962C8B-B14F-4D97-AF65-F5344CB8AC3E}">
        <p14:creationId xmlns:p14="http://schemas.microsoft.com/office/powerpoint/2010/main" val="92778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748AC8-D902-4830-8CD7-8AA33D46CB1B}"/>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a:extLst>
              <a:ext uri="{FF2B5EF4-FFF2-40B4-BE49-F238E27FC236}">
                <a16:creationId xmlns="" xmlns:a16="http://schemas.microsoft.com/office/drawing/2014/main" id="{8C9673BC-489A-4F8E-B5BE-78077F77E9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a:extLst>
              <a:ext uri="{FF2B5EF4-FFF2-40B4-BE49-F238E27FC236}">
                <a16:creationId xmlns="" xmlns:a16="http://schemas.microsoft.com/office/drawing/2014/main" id="{4349EB1F-F83B-48A0-8B10-8437F8FE23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 xmlns:a16="http://schemas.microsoft.com/office/drawing/2014/main" id="{5495298F-8774-46A8-8C97-807AB4655770}"/>
              </a:ext>
            </a:extLst>
          </p:cNvPr>
          <p:cNvSpPr>
            <a:spLocks noGrp="1"/>
          </p:cNvSpPr>
          <p:nvPr>
            <p:ph type="dt" sz="half" idx="10"/>
          </p:nvPr>
        </p:nvSpPr>
        <p:spPr/>
        <p:txBody>
          <a:bodyPr/>
          <a:lstStyle/>
          <a:p>
            <a:fld id="{2906D4EC-60A7-4393-A272-C2B1B10210A0}" type="datetimeFigureOut">
              <a:rPr lang="en-GB" smtClean="0"/>
              <a:t>23/02/2022</a:t>
            </a:fld>
            <a:endParaRPr lang="en-GB"/>
          </a:p>
        </p:txBody>
      </p:sp>
      <p:sp>
        <p:nvSpPr>
          <p:cNvPr id="6" name="Footer Placeholder 5">
            <a:extLst>
              <a:ext uri="{FF2B5EF4-FFF2-40B4-BE49-F238E27FC236}">
                <a16:creationId xmlns="" xmlns:a16="http://schemas.microsoft.com/office/drawing/2014/main" id="{915C7F05-3AF2-4ED0-9ECC-5003489A07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154B3523-2F95-4C80-AE59-E9F98A98A901}"/>
              </a:ext>
            </a:extLst>
          </p:cNvPr>
          <p:cNvSpPr>
            <a:spLocks noGrp="1"/>
          </p:cNvSpPr>
          <p:nvPr>
            <p:ph type="sldNum" sz="quarter" idx="12"/>
          </p:nvPr>
        </p:nvSpPr>
        <p:spPr/>
        <p:txBody>
          <a:bodyPr/>
          <a:lstStyle/>
          <a:p>
            <a:fld id="{01A6FD9A-60AE-4A67-8E28-0C641734AB63}" type="slidenum">
              <a:rPr lang="en-GB" smtClean="0"/>
              <a:t>‹#›</a:t>
            </a:fld>
            <a:endParaRPr lang="en-GB"/>
          </a:p>
        </p:txBody>
      </p:sp>
    </p:spTree>
    <p:extLst>
      <p:ext uri="{BB962C8B-B14F-4D97-AF65-F5344CB8AC3E}">
        <p14:creationId xmlns:p14="http://schemas.microsoft.com/office/powerpoint/2010/main" val="1259664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65FC0F-3550-46E6-8824-63A624ECF4C2}"/>
              </a:ext>
            </a:extLst>
          </p:cNvPr>
          <p:cNvSpPr>
            <a:spLocks noGrp="1"/>
          </p:cNvSpPr>
          <p:nvPr>
            <p:ph type="title"/>
          </p:nvPr>
        </p:nvSpPr>
        <p:spPr/>
        <p:txBody>
          <a:bodyPr/>
          <a:lstStyle/>
          <a:p>
            <a:r>
              <a:rPr lang="en-US" smtClean="0"/>
              <a:t>Click to edit Master title style</a:t>
            </a:r>
            <a:endParaRPr lang="en-GB"/>
          </a:p>
        </p:txBody>
      </p:sp>
      <p:sp>
        <p:nvSpPr>
          <p:cNvPr id="3" name="Vertical Text Placeholder 2">
            <a:extLst>
              <a:ext uri="{FF2B5EF4-FFF2-40B4-BE49-F238E27FC236}">
                <a16:creationId xmlns="" xmlns:a16="http://schemas.microsoft.com/office/drawing/2014/main" id="{D51C9C51-D990-4CEC-BCFC-2A6C39B3E305}"/>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a:extLst>
              <a:ext uri="{FF2B5EF4-FFF2-40B4-BE49-F238E27FC236}">
                <a16:creationId xmlns="" xmlns:a16="http://schemas.microsoft.com/office/drawing/2014/main" id="{106AEBE0-9B4A-419A-B6FD-5447F7A96E3E}"/>
              </a:ext>
            </a:extLst>
          </p:cNvPr>
          <p:cNvSpPr>
            <a:spLocks noGrp="1"/>
          </p:cNvSpPr>
          <p:nvPr>
            <p:ph type="dt" sz="half" idx="10"/>
          </p:nvPr>
        </p:nvSpPr>
        <p:spPr/>
        <p:txBody>
          <a:bodyPr/>
          <a:lstStyle/>
          <a:p>
            <a:fld id="{2906D4EC-60A7-4393-A272-C2B1B10210A0}" type="datetimeFigureOut">
              <a:rPr lang="en-GB" smtClean="0"/>
              <a:t>23/02/2022</a:t>
            </a:fld>
            <a:endParaRPr lang="en-GB"/>
          </a:p>
        </p:txBody>
      </p:sp>
      <p:sp>
        <p:nvSpPr>
          <p:cNvPr id="5" name="Footer Placeholder 4">
            <a:extLst>
              <a:ext uri="{FF2B5EF4-FFF2-40B4-BE49-F238E27FC236}">
                <a16:creationId xmlns="" xmlns:a16="http://schemas.microsoft.com/office/drawing/2014/main" id="{40435895-5E2F-40C3-876B-FBFDC6AB6B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28437DB-EAA9-4B14-A30E-C5870E7BB8B6}"/>
              </a:ext>
            </a:extLst>
          </p:cNvPr>
          <p:cNvSpPr>
            <a:spLocks noGrp="1"/>
          </p:cNvSpPr>
          <p:nvPr>
            <p:ph type="sldNum" sz="quarter" idx="12"/>
          </p:nvPr>
        </p:nvSpPr>
        <p:spPr/>
        <p:txBody>
          <a:bodyPr/>
          <a:lstStyle/>
          <a:p>
            <a:fld id="{01A6FD9A-60AE-4A67-8E28-0C641734AB63}" type="slidenum">
              <a:rPr lang="en-GB" smtClean="0"/>
              <a:t>‹#›</a:t>
            </a:fld>
            <a:endParaRPr lang="en-GB"/>
          </a:p>
        </p:txBody>
      </p:sp>
    </p:spTree>
    <p:extLst>
      <p:ext uri="{BB962C8B-B14F-4D97-AF65-F5344CB8AC3E}">
        <p14:creationId xmlns:p14="http://schemas.microsoft.com/office/powerpoint/2010/main" val="2329564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424B8B0-A13B-4FB1-A1F5-A471727F8A00}"/>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a:extLst>
              <a:ext uri="{FF2B5EF4-FFF2-40B4-BE49-F238E27FC236}">
                <a16:creationId xmlns="" xmlns:a16="http://schemas.microsoft.com/office/drawing/2014/main" id="{244855E9-D0AF-42E5-A916-DE032B1C418E}"/>
              </a:ext>
            </a:extLst>
          </p:cNvPr>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a:extLst>
              <a:ext uri="{FF2B5EF4-FFF2-40B4-BE49-F238E27FC236}">
                <a16:creationId xmlns="" xmlns:a16="http://schemas.microsoft.com/office/drawing/2014/main" id="{525DE025-BF60-4475-8BCD-3BF91C4FE62A}"/>
              </a:ext>
            </a:extLst>
          </p:cNvPr>
          <p:cNvSpPr>
            <a:spLocks noGrp="1"/>
          </p:cNvSpPr>
          <p:nvPr>
            <p:ph type="dt" sz="half" idx="10"/>
          </p:nvPr>
        </p:nvSpPr>
        <p:spPr/>
        <p:txBody>
          <a:bodyPr/>
          <a:lstStyle/>
          <a:p>
            <a:fld id="{2906D4EC-60A7-4393-A272-C2B1B10210A0}" type="datetimeFigureOut">
              <a:rPr lang="en-GB" smtClean="0"/>
              <a:t>23/02/2022</a:t>
            </a:fld>
            <a:endParaRPr lang="en-GB"/>
          </a:p>
        </p:txBody>
      </p:sp>
      <p:sp>
        <p:nvSpPr>
          <p:cNvPr id="5" name="Footer Placeholder 4">
            <a:extLst>
              <a:ext uri="{FF2B5EF4-FFF2-40B4-BE49-F238E27FC236}">
                <a16:creationId xmlns="" xmlns:a16="http://schemas.microsoft.com/office/drawing/2014/main" id="{722BA538-A3B7-4946-B9E2-C318D03146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8F429C7-1C53-4D4E-82EF-EE839EE53F85}"/>
              </a:ext>
            </a:extLst>
          </p:cNvPr>
          <p:cNvSpPr>
            <a:spLocks noGrp="1"/>
          </p:cNvSpPr>
          <p:nvPr>
            <p:ph type="sldNum" sz="quarter" idx="12"/>
          </p:nvPr>
        </p:nvSpPr>
        <p:spPr/>
        <p:txBody>
          <a:bodyPr/>
          <a:lstStyle/>
          <a:p>
            <a:fld id="{01A6FD9A-60AE-4A67-8E28-0C641734AB63}" type="slidenum">
              <a:rPr lang="en-GB" smtClean="0"/>
              <a:t>‹#›</a:t>
            </a:fld>
            <a:endParaRPr lang="en-GB"/>
          </a:p>
        </p:txBody>
      </p:sp>
    </p:spTree>
    <p:extLst>
      <p:ext uri="{BB962C8B-B14F-4D97-AF65-F5344CB8AC3E}">
        <p14:creationId xmlns:p14="http://schemas.microsoft.com/office/powerpoint/2010/main" val="421388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81AC9E-FD12-4ED0-B383-973303FD0AE0}"/>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a:extLst>
              <a:ext uri="{FF2B5EF4-FFF2-40B4-BE49-F238E27FC236}">
                <a16:creationId xmlns="" xmlns:a16="http://schemas.microsoft.com/office/drawing/2014/main" id="{EE42214F-B433-4DE9-8357-B31810914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4" name="Date Placeholder 3">
            <a:extLst>
              <a:ext uri="{FF2B5EF4-FFF2-40B4-BE49-F238E27FC236}">
                <a16:creationId xmlns="" xmlns:a16="http://schemas.microsoft.com/office/drawing/2014/main" id="{873E991A-EB64-4206-A665-44C31EE67B2C}"/>
              </a:ext>
            </a:extLst>
          </p:cNvPr>
          <p:cNvSpPr>
            <a:spLocks noGrp="1"/>
          </p:cNvSpPr>
          <p:nvPr>
            <p:ph type="dt" sz="half" idx="10"/>
          </p:nvPr>
        </p:nvSpPr>
        <p:spPr/>
        <p:txBody>
          <a:bodyPr/>
          <a:lstStyle/>
          <a:p>
            <a:fld id="{2906D4EC-60A7-4393-A272-C2B1B10210A0}" type="datetimeFigureOut">
              <a:rPr lang="en-GB" smtClean="0"/>
              <a:t>23/02/2022</a:t>
            </a:fld>
            <a:endParaRPr lang="en-GB" dirty="0"/>
          </a:p>
        </p:txBody>
      </p:sp>
      <p:sp>
        <p:nvSpPr>
          <p:cNvPr id="5" name="Footer Placeholder 4">
            <a:extLst>
              <a:ext uri="{FF2B5EF4-FFF2-40B4-BE49-F238E27FC236}">
                <a16:creationId xmlns="" xmlns:a16="http://schemas.microsoft.com/office/drawing/2014/main" id="{74C042B9-FFE2-4569-92E2-96FB31CC638E}"/>
              </a:ext>
            </a:extLst>
          </p:cNvPr>
          <p:cNvSpPr>
            <a:spLocks noGrp="1"/>
          </p:cNvSpPr>
          <p:nvPr>
            <p:ph type="ftr" sz="quarter" idx="11"/>
          </p:nvPr>
        </p:nvSpPr>
        <p:spPr/>
        <p:txBody>
          <a:bodyPr/>
          <a:lstStyle/>
          <a:p>
            <a:r>
              <a:rPr lang="en-GB" dirty="0"/>
              <a:t>© Down Syndrome Ireland 2020</a:t>
            </a:r>
          </a:p>
        </p:txBody>
      </p:sp>
      <p:sp>
        <p:nvSpPr>
          <p:cNvPr id="6" name="Slide Number Placeholder 5">
            <a:extLst>
              <a:ext uri="{FF2B5EF4-FFF2-40B4-BE49-F238E27FC236}">
                <a16:creationId xmlns="" xmlns:a16="http://schemas.microsoft.com/office/drawing/2014/main" id="{5B220090-F010-4DF3-8217-AD4B583B39C6}"/>
              </a:ext>
            </a:extLst>
          </p:cNvPr>
          <p:cNvSpPr>
            <a:spLocks noGrp="1"/>
          </p:cNvSpPr>
          <p:nvPr>
            <p:ph type="sldNum" sz="quarter" idx="12"/>
          </p:nvPr>
        </p:nvSpPr>
        <p:spPr/>
        <p:txBody>
          <a:bodyPr/>
          <a:lstStyle/>
          <a:p>
            <a:fld id="{01A6FD9A-60AE-4A67-8E28-0C641734AB63}" type="slidenum">
              <a:rPr lang="en-GB" smtClean="0"/>
              <a:t>‹#›</a:t>
            </a:fld>
            <a:endParaRPr lang="en-GB" dirty="0"/>
          </a:p>
        </p:txBody>
      </p:sp>
      <p:grpSp>
        <p:nvGrpSpPr>
          <p:cNvPr id="7" name="Group 6">
            <a:extLst>
              <a:ext uri="{FF2B5EF4-FFF2-40B4-BE49-F238E27FC236}">
                <a16:creationId xmlns="" xmlns:a16="http://schemas.microsoft.com/office/drawing/2014/main" id="{867768F0-7E59-4F9A-B44B-A5BEBE976399}"/>
              </a:ext>
            </a:extLst>
          </p:cNvPr>
          <p:cNvGrpSpPr/>
          <p:nvPr userDrawn="1"/>
        </p:nvGrpSpPr>
        <p:grpSpPr>
          <a:xfrm>
            <a:off x="11114788" y="6211627"/>
            <a:ext cx="999119" cy="482813"/>
            <a:chOff x="4073158" y="155145"/>
            <a:chExt cx="2649554" cy="1234619"/>
          </a:xfrm>
        </p:grpSpPr>
        <p:pic>
          <p:nvPicPr>
            <p:cNvPr id="8" name="Picture 2" descr="Image result for down syndrome ireland&quot;">
              <a:extLst>
                <a:ext uri="{FF2B5EF4-FFF2-40B4-BE49-F238E27FC236}">
                  <a16:creationId xmlns="" xmlns:a16="http://schemas.microsoft.com/office/drawing/2014/main" id="{BCE15F0C-5332-4FDE-B14B-0213B1C0D9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3158" y="155145"/>
              <a:ext cx="2649554" cy="12346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lose up of text on a black background&#10;&#10;Description automatically generated">
              <a:extLst>
                <a:ext uri="{FF2B5EF4-FFF2-40B4-BE49-F238E27FC236}">
                  <a16:creationId xmlns="" xmlns:a16="http://schemas.microsoft.com/office/drawing/2014/main" id="{560059A2-DDFC-48AE-9794-611FF1D5E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159" y="164494"/>
              <a:ext cx="1214194" cy="1214825"/>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42351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D9EBED-4000-4E1C-9F60-BE6E2FD72C07}"/>
              </a:ext>
            </a:extLst>
          </p:cNvPr>
          <p:cNvSpPr>
            <a:spLocks noGrp="1"/>
          </p:cNvSpPr>
          <p:nvPr>
            <p:ph type="title"/>
          </p:nvPr>
        </p:nvSpPr>
        <p:spPr/>
        <p:txBody>
          <a:bodyPr/>
          <a:lstStyle/>
          <a:p>
            <a:r>
              <a:rPr lang="en-US" smtClean="0"/>
              <a:t>Click to edit Master title style</a:t>
            </a:r>
            <a:endParaRPr lang="en-GB"/>
          </a:p>
        </p:txBody>
      </p:sp>
      <p:sp>
        <p:nvSpPr>
          <p:cNvPr id="3" name="Content Placeholder 2">
            <a:extLst>
              <a:ext uri="{FF2B5EF4-FFF2-40B4-BE49-F238E27FC236}">
                <a16:creationId xmlns="" xmlns:a16="http://schemas.microsoft.com/office/drawing/2014/main" id="{A5DD7660-CF1C-477A-9DFE-5126FD920347}"/>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a:extLst>
              <a:ext uri="{FF2B5EF4-FFF2-40B4-BE49-F238E27FC236}">
                <a16:creationId xmlns="" xmlns:a16="http://schemas.microsoft.com/office/drawing/2014/main" id="{A6A2BA27-E55E-4F33-87A5-448FA5434F7E}"/>
              </a:ext>
            </a:extLst>
          </p:cNvPr>
          <p:cNvSpPr>
            <a:spLocks noGrp="1"/>
          </p:cNvSpPr>
          <p:nvPr>
            <p:ph type="ftr" sz="quarter" idx="11"/>
          </p:nvPr>
        </p:nvSpPr>
        <p:spPr>
          <a:xfrm>
            <a:off x="76200" y="6565555"/>
            <a:ext cx="1948543" cy="297434"/>
          </a:xfrm>
        </p:spPr>
        <p:txBody>
          <a:bodyPr/>
          <a:lstStyle>
            <a:lvl1pPr>
              <a:defRPr sz="1000"/>
            </a:lvl1pPr>
          </a:lstStyle>
          <a:p>
            <a:r>
              <a:rPr lang="en-GB"/>
              <a:t>© Down Syndrome Ireland 2020</a:t>
            </a:r>
            <a:endParaRPr lang="en-GB" dirty="0"/>
          </a:p>
        </p:txBody>
      </p:sp>
      <p:pic>
        <p:nvPicPr>
          <p:cNvPr id="10" name="Picture 9">
            <a:extLst>
              <a:ext uri="{FF2B5EF4-FFF2-40B4-BE49-F238E27FC236}">
                <a16:creationId xmlns="" xmlns:a16="http://schemas.microsoft.com/office/drawing/2014/main" id="{BA9AF20A-ADAB-4DDE-A4F7-55D5E4A6B2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72" y="6207642"/>
            <a:ext cx="12144977" cy="568722"/>
          </a:xfrm>
          <a:prstGeom prst="rect">
            <a:avLst/>
          </a:prstGeom>
        </p:spPr>
      </p:pic>
    </p:spTree>
    <p:extLst>
      <p:ext uri="{BB962C8B-B14F-4D97-AF65-F5344CB8AC3E}">
        <p14:creationId xmlns:p14="http://schemas.microsoft.com/office/powerpoint/2010/main" val="254160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D9EBED-4000-4E1C-9F60-BE6E2FD72C07}"/>
              </a:ext>
            </a:extLst>
          </p:cNvPr>
          <p:cNvSpPr>
            <a:spLocks noGrp="1"/>
          </p:cNvSpPr>
          <p:nvPr>
            <p:ph type="title"/>
          </p:nvPr>
        </p:nvSpPr>
        <p:spPr/>
        <p:txBody>
          <a:bodyPr/>
          <a:lstStyle/>
          <a:p>
            <a:r>
              <a:rPr lang="en-US" smtClean="0"/>
              <a:t>Click to edit Master title style</a:t>
            </a:r>
            <a:endParaRPr lang="en-GB"/>
          </a:p>
        </p:txBody>
      </p:sp>
      <p:sp>
        <p:nvSpPr>
          <p:cNvPr id="3" name="Content Placeholder 2">
            <a:extLst>
              <a:ext uri="{FF2B5EF4-FFF2-40B4-BE49-F238E27FC236}">
                <a16:creationId xmlns="" xmlns:a16="http://schemas.microsoft.com/office/drawing/2014/main" id="{A5DD7660-CF1C-477A-9DFE-5126FD920347}"/>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a:extLst>
              <a:ext uri="{FF2B5EF4-FFF2-40B4-BE49-F238E27FC236}">
                <a16:creationId xmlns="" xmlns:a16="http://schemas.microsoft.com/office/drawing/2014/main" id="{A6A2BA27-E55E-4F33-87A5-448FA5434F7E}"/>
              </a:ext>
            </a:extLst>
          </p:cNvPr>
          <p:cNvSpPr>
            <a:spLocks noGrp="1"/>
          </p:cNvSpPr>
          <p:nvPr>
            <p:ph type="ftr" sz="quarter" idx="11"/>
          </p:nvPr>
        </p:nvSpPr>
        <p:spPr>
          <a:xfrm>
            <a:off x="76200" y="6565555"/>
            <a:ext cx="1948543" cy="297434"/>
          </a:xfrm>
        </p:spPr>
        <p:txBody>
          <a:bodyPr/>
          <a:lstStyle>
            <a:lvl1pPr>
              <a:defRPr sz="1000"/>
            </a:lvl1pPr>
          </a:lstStyle>
          <a:p>
            <a:r>
              <a:rPr lang="en-GB"/>
              <a:t>© Down Syndrome Ireland 2020</a:t>
            </a:r>
            <a:endParaRPr lang="en-GB" dirty="0"/>
          </a:p>
        </p:txBody>
      </p:sp>
      <p:grpSp>
        <p:nvGrpSpPr>
          <p:cNvPr id="9" name="Group 8">
            <a:extLst>
              <a:ext uri="{FF2B5EF4-FFF2-40B4-BE49-F238E27FC236}">
                <a16:creationId xmlns="" xmlns:a16="http://schemas.microsoft.com/office/drawing/2014/main" id="{112B0700-6C06-4531-B66E-ECA3EA4930DC}"/>
              </a:ext>
            </a:extLst>
          </p:cNvPr>
          <p:cNvGrpSpPr/>
          <p:nvPr userDrawn="1"/>
        </p:nvGrpSpPr>
        <p:grpSpPr>
          <a:xfrm>
            <a:off x="11114788" y="6211627"/>
            <a:ext cx="999119" cy="482813"/>
            <a:chOff x="4073158" y="155145"/>
            <a:chExt cx="2649554" cy="1234619"/>
          </a:xfrm>
        </p:grpSpPr>
        <p:pic>
          <p:nvPicPr>
            <p:cNvPr id="11" name="Picture 2" descr="Image result for down syndrome ireland&quot;">
              <a:extLst>
                <a:ext uri="{FF2B5EF4-FFF2-40B4-BE49-F238E27FC236}">
                  <a16:creationId xmlns="" xmlns:a16="http://schemas.microsoft.com/office/drawing/2014/main" id="{27B61FB6-B213-4CD2-B2DE-17990F04F1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3158" y="155145"/>
              <a:ext cx="2649554" cy="12346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 up of text on a black background&#10;&#10;Description automatically generated">
              <a:extLst>
                <a:ext uri="{FF2B5EF4-FFF2-40B4-BE49-F238E27FC236}">
                  <a16:creationId xmlns="" xmlns:a16="http://schemas.microsoft.com/office/drawing/2014/main" id="{3ACCA57B-421D-4FAB-A161-1A8D394D14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159" y="164494"/>
              <a:ext cx="1214194" cy="1214825"/>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17863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435BA7-A69E-456A-B361-B4C5554F80B6}"/>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a:extLst>
              <a:ext uri="{FF2B5EF4-FFF2-40B4-BE49-F238E27FC236}">
                <a16:creationId xmlns="" xmlns:a16="http://schemas.microsoft.com/office/drawing/2014/main" id="{EB83A3AA-1F23-428F-923F-AD51FD0762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 xmlns:a16="http://schemas.microsoft.com/office/drawing/2014/main" id="{444F25A7-1DB7-40F2-9F21-9A82C36AA1DE}"/>
              </a:ext>
            </a:extLst>
          </p:cNvPr>
          <p:cNvSpPr>
            <a:spLocks noGrp="1"/>
          </p:cNvSpPr>
          <p:nvPr>
            <p:ph type="dt" sz="half" idx="10"/>
          </p:nvPr>
        </p:nvSpPr>
        <p:spPr/>
        <p:txBody>
          <a:bodyPr/>
          <a:lstStyle/>
          <a:p>
            <a:fld id="{2906D4EC-60A7-4393-A272-C2B1B10210A0}" type="datetimeFigureOut">
              <a:rPr lang="en-GB" smtClean="0"/>
              <a:t>23/02/2022</a:t>
            </a:fld>
            <a:endParaRPr lang="en-GB"/>
          </a:p>
        </p:txBody>
      </p:sp>
      <p:sp>
        <p:nvSpPr>
          <p:cNvPr id="5" name="Footer Placeholder 4">
            <a:extLst>
              <a:ext uri="{FF2B5EF4-FFF2-40B4-BE49-F238E27FC236}">
                <a16:creationId xmlns="" xmlns:a16="http://schemas.microsoft.com/office/drawing/2014/main" id="{D7E28B64-EE81-4E3D-91EF-D9654D84BD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2087F1F-F01A-420C-865E-30FD2C96FA96}"/>
              </a:ext>
            </a:extLst>
          </p:cNvPr>
          <p:cNvSpPr>
            <a:spLocks noGrp="1"/>
          </p:cNvSpPr>
          <p:nvPr>
            <p:ph type="sldNum" sz="quarter" idx="12"/>
          </p:nvPr>
        </p:nvSpPr>
        <p:spPr/>
        <p:txBody>
          <a:bodyPr/>
          <a:lstStyle/>
          <a:p>
            <a:fld id="{01A6FD9A-60AE-4A67-8E28-0C641734AB63}" type="slidenum">
              <a:rPr lang="en-GB" smtClean="0"/>
              <a:t>‹#›</a:t>
            </a:fld>
            <a:endParaRPr lang="en-GB"/>
          </a:p>
        </p:txBody>
      </p:sp>
    </p:spTree>
    <p:extLst>
      <p:ext uri="{BB962C8B-B14F-4D97-AF65-F5344CB8AC3E}">
        <p14:creationId xmlns:p14="http://schemas.microsoft.com/office/powerpoint/2010/main" val="230502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1561B9-DC9E-461B-95AC-4FA5B5756CB3}"/>
              </a:ext>
            </a:extLst>
          </p:cNvPr>
          <p:cNvSpPr>
            <a:spLocks noGrp="1"/>
          </p:cNvSpPr>
          <p:nvPr>
            <p:ph type="title"/>
          </p:nvPr>
        </p:nvSpPr>
        <p:spPr/>
        <p:txBody>
          <a:bodyPr/>
          <a:lstStyle/>
          <a:p>
            <a:r>
              <a:rPr lang="en-US" smtClean="0"/>
              <a:t>Click to edit Master title style</a:t>
            </a:r>
            <a:endParaRPr lang="en-GB"/>
          </a:p>
        </p:txBody>
      </p:sp>
      <p:sp>
        <p:nvSpPr>
          <p:cNvPr id="3" name="Content Placeholder 2">
            <a:extLst>
              <a:ext uri="{FF2B5EF4-FFF2-40B4-BE49-F238E27FC236}">
                <a16:creationId xmlns="" xmlns:a16="http://schemas.microsoft.com/office/drawing/2014/main" id="{ADFBE0B5-5238-414B-AB51-281DFDE487D0}"/>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a:extLst>
              <a:ext uri="{FF2B5EF4-FFF2-40B4-BE49-F238E27FC236}">
                <a16:creationId xmlns="" xmlns:a16="http://schemas.microsoft.com/office/drawing/2014/main" id="{518C8119-DFA9-4D08-9C44-7A00AEB8C71C}"/>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a:extLst>
              <a:ext uri="{FF2B5EF4-FFF2-40B4-BE49-F238E27FC236}">
                <a16:creationId xmlns="" xmlns:a16="http://schemas.microsoft.com/office/drawing/2014/main" id="{6F4A871D-0FFB-4C5B-B49A-8BD5CC46993A}"/>
              </a:ext>
            </a:extLst>
          </p:cNvPr>
          <p:cNvSpPr>
            <a:spLocks noGrp="1"/>
          </p:cNvSpPr>
          <p:nvPr>
            <p:ph type="dt" sz="half" idx="10"/>
          </p:nvPr>
        </p:nvSpPr>
        <p:spPr/>
        <p:txBody>
          <a:bodyPr/>
          <a:lstStyle/>
          <a:p>
            <a:fld id="{2906D4EC-60A7-4393-A272-C2B1B10210A0}" type="datetimeFigureOut">
              <a:rPr lang="en-GB" smtClean="0"/>
              <a:t>23/02/2022</a:t>
            </a:fld>
            <a:endParaRPr lang="en-GB"/>
          </a:p>
        </p:txBody>
      </p:sp>
      <p:sp>
        <p:nvSpPr>
          <p:cNvPr id="6" name="Footer Placeholder 5">
            <a:extLst>
              <a:ext uri="{FF2B5EF4-FFF2-40B4-BE49-F238E27FC236}">
                <a16:creationId xmlns="" xmlns:a16="http://schemas.microsoft.com/office/drawing/2014/main" id="{9B735F76-0FE6-422A-908B-7CFF9529EA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61D20B11-70D7-4190-B02E-DC360A5CF131}"/>
              </a:ext>
            </a:extLst>
          </p:cNvPr>
          <p:cNvSpPr>
            <a:spLocks noGrp="1"/>
          </p:cNvSpPr>
          <p:nvPr>
            <p:ph type="sldNum" sz="quarter" idx="12"/>
          </p:nvPr>
        </p:nvSpPr>
        <p:spPr/>
        <p:txBody>
          <a:bodyPr/>
          <a:lstStyle/>
          <a:p>
            <a:fld id="{01A6FD9A-60AE-4A67-8E28-0C641734AB63}" type="slidenum">
              <a:rPr lang="en-GB" smtClean="0"/>
              <a:t>‹#›</a:t>
            </a:fld>
            <a:endParaRPr lang="en-GB"/>
          </a:p>
        </p:txBody>
      </p:sp>
    </p:spTree>
    <p:extLst>
      <p:ext uri="{BB962C8B-B14F-4D97-AF65-F5344CB8AC3E}">
        <p14:creationId xmlns:p14="http://schemas.microsoft.com/office/powerpoint/2010/main" val="380570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392EDB-A9B3-49C8-8C85-696B80693AEC}"/>
              </a:ext>
            </a:extLst>
          </p:cNvPr>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a:extLst>
              <a:ext uri="{FF2B5EF4-FFF2-40B4-BE49-F238E27FC236}">
                <a16:creationId xmlns="" xmlns:a16="http://schemas.microsoft.com/office/drawing/2014/main" id="{99B9571E-B1FA-4B81-81C8-83FD761B3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 xmlns:a16="http://schemas.microsoft.com/office/drawing/2014/main" id="{62A97D52-3117-4F40-8180-813D96185EDE}"/>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a:extLst>
              <a:ext uri="{FF2B5EF4-FFF2-40B4-BE49-F238E27FC236}">
                <a16:creationId xmlns="" xmlns:a16="http://schemas.microsoft.com/office/drawing/2014/main" id="{90FFE30A-D893-478F-83C0-909836FBBB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 xmlns:a16="http://schemas.microsoft.com/office/drawing/2014/main" id="{D2969DA1-9F89-484E-A039-2DD75A289C60}"/>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a:extLst>
              <a:ext uri="{FF2B5EF4-FFF2-40B4-BE49-F238E27FC236}">
                <a16:creationId xmlns="" xmlns:a16="http://schemas.microsoft.com/office/drawing/2014/main" id="{8F048EF8-26BE-48CE-9008-B77CC8AA3436}"/>
              </a:ext>
            </a:extLst>
          </p:cNvPr>
          <p:cNvSpPr>
            <a:spLocks noGrp="1"/>
          </p:cNvSpPr>
          <p:nvPr>
            <p:ph type="dt" sz="half" idx="10"/>
          </p:nvPr>
        </p:nvSpPr>
        <p:spPr/>
        <p:txBody>
          <a:bodyPr/>
          <a:lstStyle/>
          <a:p>
            <a:fld id="{2906D4EC-60A7-4393-A272-C2B1B10210A0}" type="datetimeFigureOut">
              <a:rPr lang="en-GB" smtClean="0"/>
              <a:t>23/02/2022</a:t>
            </a:fld>
            <a:endParaRPr lang="en-GB"/>
          </a:p>
        </p:txBody>
      </p:sp>
      <p:sp>
        <p:nvSpPr>
          <p:cNvPr id="8" name="Footer Placeholder 7">
            <a:extLst>
              <a:ext uri="{FF2B5EF4-FFF2-40B4-BE49-F238E27FC236}">
                <a16:creationId xmlns="" xmlns:a16="http://schemas.microsoft.com/office/drawing/2014/main" id="{7471E84E-EF4D-46A9-92D4-A82E7F3C101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E3A7754C-873B-4250-B551-2EEA355F69F0}"/>
              </a:ext>
            </a:extLst>
          </p:cNvPr>
          <p:cNvSpPr>
            <a:spLocks noGrp="1"/>
          </p:cNvSpPr>
          <p:nvPr>
            <p:ph type="sldNum" sz="quarter" idx="12"/>
          </p:nvPr>
        </p:nvSpPr>
        <p:spPr/>
        <p:txBody>
          <a:bodyPr/>
          <a:lstStyle/>
          <a:p>
            <a:fld id="{01A6FD9A-60AE-4A67-8E28-0C641734AB63}" type="slidenum">
              <a:rPr lang="en-GB" smtClean="0"/>
              <a:t>‹#›</a:t>
            </a:fld>
            <a:endParaRPr lang="en-GB"/>
          </a:p>
        </p:txBody>
      </p:sp>
    </p:spTree>
    <p:extLst>
      <p:ext uri="{BB962C8B-B14F-4D97-AF65-F5344CB8AC3E}">
        <p14:creationId xmlns:p14="http://schemas.microsoft.com/office/powerpoint/2010/main" val="102567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BDA3D7-ED1D-4C6E-B3D3-04DC7D3CB110}"/>
              </a:ext>
            </a:extLst>
          </p:cNvPr>
          <p:cNvSpPr>
            <a:spLocks noGrp="1"/>
          </p:cNvSpPr>
          <p:nvPr>
            <p:ph type="title"/>
          </p:nvPr>
        </p:nvSpPr>
        <p:spPr/>
        <p:txBody>
          <a:bodyPr/>
          <a:lstStyle/>
          <a:p>
            <a:r>
              <a:rPr lang="en-US" smtClean="0"/>
              <a:t>Click to edit Master title style</a:t>
            </a:r>
            <a:endParaRPr lang="en-GB"/>
          </a:p>
        </p:txBody>
      </p:sp>
      <p:sp>
        <p:nvSpPr>
          <p:cNvPr id="3" name="Date Placeholder 2">
            <a:extLst>
              <a:ext uri="{FF2B5EF4-FFF2-40B4-BE49-F238E27FC236}">
                <a16:creationId xmlns="" xmlns:a16="http://schemas.microsoft.com/office/drawing/2014/main" id="{FF9EBC90-2DEE-44BB-8668-40A93672163C}"/>
              </a:ext>
            </a:extLst>
          </p:cNvPr>
          <p:cNvSpPr>
            <a:spLocks noGrp="1"/>
          </p:cNvSpPr>
          <p:nvPr>
            <p:ph type="dt" sz="half" idx="10"/>
          </p:nvPr>
        </p:nvSpPr>
        <p:spPr/>
        <p:txBody>
          <a:bodyPr/>
          <a:lstStyle/>
          <a:p>
            <a:fld id="{2906D4EC-60A7-4393-A272-C2B1B10210A0}" type="datetimeFigureOut">
              <a:rPr lang="en-GB" smtClean="0"/>
              <a:t>23/02/2022</a:t>
            </a:fld>
            <a:endParaRPr lang="en-GB"/>
          </a:p>
        </p:txBody>
      </p:sp>
      <p:sp>
        <p:nvSpPr>
          <p:cNvPr id="4" name="Footer Placeholder 3">
            <a:extLst>
              <a:ext uri="{FF2B5EF4-FFF2-40B4-BE49-F238E27FC236}">
                <a16:creationId xmlns="" xmlns:a16="http://schemas.microsoft.com/office/drawing/2014/main" id="{8B4744DA-E5A3-4DEC-8532-C079CBA0C6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C07447F5-9DCA-450B-AE2B-4DABC09A64A6}"/>
              </a:ext>
            </a:extLst>
          </p:cNvPr>
          <p:cNvSpPr>
            <a:spLocks noGrp="1"/>
          </p:cNvSpPr>
          <p:nvPr>
            <p:ph type="sldNum" sz="quarter" idx="12"/>
          </p:nvPr>
        </p:nvSpPr>
        <p:spPr/>
        <p:txBody>
          <a:bodyPr/>
          <a:lstStyle/>
          <a:p>
            <a:fld id="{01A6FD9A-60AE-4A67-8E28-0C641734AB63}" type="slidenum">
              <a:rPr lang="en-GB" smtClean="0"/>
              <a:t>‹#›</a:t>
            </a:fld>
            <a:endParaRPr lang="en-GB"/>
          </a:p>
        </p:txBody>
      </p:sp>
    </p:spTree>
    <p:extLst>
      <p:ext uri="{BB962C8B-B14F-4D97-AF65-F5344CB8AC3E}">
        <p14:creationId xmlns:p14="http://schemas.microsoft.com/office/powerpoint/2010/main" val="1600636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9A6644E-9E7E-4AAE-AA1E-5936D4649C40}"/>
              </a:ext>
            </a:extLst>
          </p:cNvPr>
          <p:cNvSpPr>
            <a:spLocks noGrp="1"/>
          </p:cNvSpPr>
          <p:nvPr>
            <p:ph type="dt" sz="half" idx="10"/>
          </p:nvPr>
        </p:nvSpPr>
        <p:spPr/>
        <p:txBody>
          <a:bodyPr/>
          <a:lstStyle/>
          <a:p>
            <a:fld id="{2906D4EC-60A7-4393-A272-C2B1B10210A0}" type="datetimeFigureOut">
              <a:rPr lang="en-GB" smtClean="0"/>
              <a:t>23/02/2022</a:t>
            </a:fld>
            <a:endParaRPr lang="en-GB"/>
          </a:p>
        </p:txBody>
      </p:sp>
      <p:sp>
        <p:nvSpPr>
          <p:cNvPr id="3" name="Footer Placeholder 2">
            <a:extLst>
              <a:ext uri="{FF2B5EF4-FFF2-40B4-BE49-F238E27FC236}">
                <a16:creationId xmlns="" xmlns:a16="http://schemas.microsoft.com/office/drawing/2014/main" id="{7ED5DFE7-EF4E-44A3-8DA9-C25ED081D50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6D88850F-CB51-4C22-813A-B5E383355DC1}"/>
              </a:ext>
            </a:extLst>
          </p:cNvPr>
          <p:cNvSpPr>
            <a:spLocks noGrp="1"/>
          </p:cNvSpPr>
          <p:nvPr>
            <p:ph type="sldNum" sz="quarter" idx="12"/>
          </p:nvPr>
        </p:nvSpPr>
        <p:spPr/>
        <p:txBody>
          <a:bodyPr/>
          <a:lstStyle/>
          <a:p>
            <a:fld id="{01A6FD9A-60AE-4A67-8E28-0C641734AB63}" type="slidenum">
              <a:rPr lang="en-GB" smtClean="0"/>
              <a:t>‹#›</a:t>
            </a:fld>
            <a:endParaRPr lang="en-GB"/>
          </a:p>
        </p:txBody>
      </p:sp>
    </p:spTree>
    <p:extLst>
      <p:ext uri="{BB962C8B-B14F-4D97-AF65-F5344CB8AC3E}">
        <p14:creationId xmlns:p14="http://schemas.microsoft.com/office/powerpoint/2010/main" val="364234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B68F52-91D5-43AC-BEB6-E400608F51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a:extLst>
              <a:ext uri="{FF2B5EF4-FFF2-40B4-BE49-F238E27FC236}">
                <a16:creationId xmlns="" xmlns:a16="http://schemas.microsoft.com/office/drawing/2014/main" id="{1018F84E-9A2A-4E98-9AAD-8D82D0D325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a:extLst>
              <a:ext uri="{FF2B5EF4-FFF2-40B4-BE49-F238E27FC236}">
                <a16:creationId xmlns="" xmlns:a16="http://schemas.microsoft.com/office/drawing/2014/main" id="{9111AA84-ECFF-4C90-84FA-A829618949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6D4EC-60A7-4393-A272-C2B1B10210A0}" type="datetimeFigureOut">
              <a:rPr lang="en-GB" smtClean="0"/>
              <a:t>23/02/2022</a:t>
            </a:fld>
            <a:endParaRPr lang="en-GB"/>
          </a:p>
        </p:txBody>
      </p:sp>
      <p:sp>
        <p:nvSpPr>
          <p:cNvPr id="5" name="Footer Placeholder 4">
            <a:extLst>
              <a:ext uri="{FF2B5EF4-FFF2-40B4-BE49-F238E27FC236}">
                <a16:creationId xmlns="" xmlns:a16="http://schemas.microsoft.com/office/drawing/2014/main" id="{6C5A101C-E321-4555-B996-EBBB362EAE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CF74B211-56DB-4A1E-AFE4-A57B141619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6FD9A-60AE-4A67-8E28-0C641734AB63}" type="slidenum">
              <a:rPr lang="en-GB" smtClean="0"/>
              <a:t>‹#›</a:t>
            </a:fld>
            <a:endParaRPr lang="en-GB"/>
          </a:p>
        </p:txBody>
      </p:sp>
    </p:spTree>
    <p:extLst>
      <p:ext uri="{BB962C8B-B14F-4D97-AF65-F5344CB8AC3E}">
        <p14:creationId xmlns:p14="http://schemas.microsoft.com/office/powerpoint/2010/main" val="4234847279"/>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7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www.education.ie/"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www.ncca.ie/"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42.xml.rels><?xml version="1.0" encoding="UTF-8" standalone="yes"?>
<Relationships xmlns="http://schemas.openxmlformats.org/package/2006/relationships"><Relationship Id="rId2" Type="http://schemas.openxmlformats.org/officeDocument/2006/relationships/hyperlink" Target="https://downsyndrome.ie/online-education-seminars"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s://downsyndrome.ie/support-detail/education-professionals/"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mailto:nicola@downsyndrome.ie" TargetMode="External"/><Relationship Id="rId2" Type="http://schemas.openxmlformats.org/officeDocument/2006/relationships/hyperlink" Target="mailto:fidelma@downsyndrome.i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en-IE" sz="4000" b="1" dirty="0">
                <a:solidFill>
                  <a:schemeClr val="accent1"/>
                </a:solidFill>
              </a:rPr>
              <a:t>Managing the Transition from Primary to Post Primary School</a:t>
            </a:r>
            <a:endParaRPr lang="en-US" altLang="en-US" sz="4000" b="1" dirty="0">
              <a:solidFill>
                <a:schemeClr val="accent1"/>
              </a:solidFill>
            </a:endParaRPr>
          </a:p>
        </p:txBody>
      </p:sp>
      <p:sp>
        <p:nvSpPr>
          <p:cNvPr id="34819" name="Rectangle 3"/>
          <p:cNvSpPr>
            <a:spLocks noGrp="1" noChangeArrowheads="1"/>
          </p:cNvSpPr>
          <p:nvPr>
            <p:ph idx="1"/>
          </p:nvPr>
        </p:nvSpPr>
        <p:spPr/>
        <p:txBody>
          <a:bodyPr>
            <a:normAutofit/>
          </a:bodyPr>
          <a:lstStyle/>
          <a:p>
            <a:pPr eaLnBrk="1" hangingPunct="1">
              <a:buFontTx/>
              <a:buNone/>
            </a:pPr>
            <a:endParaRPr lang="en-IE" altLang="en-US" dirty="0" smtClean="0">
              <a:solidFill>
                <a:srgbClr val="0000FF"/>
              </a:solidFill>
            </a:endParaRPr>
          </a:p>
          <a:p>
            <a:pPr eaLnBrk="1" hangingPunct="1">
              <a:buFontTx/>
              <a:buNone/>
            </a:pPr>
            <a:endParaRPr lang="en-IE" altLang="en-US" dirty="0" smtClean="0">
              <a:solidFill>
                <a:srgbClr val="0000FF"/>
              </a:solidFill>
            </a:endParaRPr>
          </a:p>
          <a:p>
            <a:pPr eaLnBrk="1" hangingPunct="1">
              <a:buFontTx/>
              <a:buNone/>
            </a:pPr>
            <a:endParaRPr lang="en-IE" altLang="en-US" dirty="0" smtClean="0">
              <a:solidFill>
                <a:srgbClr val="0000FF"/>
              </a:solidFill>
            </a:endParaRPr>
          </a:p>
          <a:p>
            <a:pPr algn="ctr"/>
            <a:endParaRPr lang="en-GB" b="1" dirty="0">
              <a:solidFill>
                <a:schemeClr val="bg2"/>
              </a:solidFill>
            </a:endParaRPr>
          </a:p>
          <a:p>
            <a:pPr marL="0" indent="0" algn="ctr" eaLnBrk="1" hangingPunct="1">
              <a:buNone/>
            </a:pPr>
            <a:r>
              <a:rPr lang="en-US" altLang="en-US" sz="3200" b="1" dirty="0" smtClean="0">
                <a:solidFill>
                  <a:srgbClr val="FF0000"/>
                </a:solidFill>
              </a:rPr>
              <a:t>Welcome</a:t>
            </a:r>
            <a:endParaRPr lang="en-US" altLang="en-US" sz="3200" b="1" dirty="0" smtClean="0">
              <a:solidFill>
                <a:srgbClr val="FF0000"/>
              </a:solidFill>
            </a:endParaRPr>
          </a:p>
        </p:txBody>
      </p:sp>
    </p:spTree>
    <p:extLst>
      <p:ext uri="{BB962C8B-B14F-4D97-AF65-F5344CB8AC3E}">
        <p14:creationId xmlns:p14="http://schemas.microsoft.com/office/powerpoint/2010/main" val="901918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b="1" dirty="0" smtClean="0">
                <a:solidFill>
                  <a:schemeClr val="accent1"/>
                </a:solidFill>
              </a:rPr>
              <a:t>Access to SNA</a:t>
            </a:r>
          </a:p>
        </p:txBody>
      </p:sp>
      <p:sp>
        <p:nvSpPr>
          <p:cNvPr id="39939" name="Content Placeholder 2"/>
          <p:cNvSpPr>
            <a:spLocks noGrp="1"/>
          </p:cNvSpPr>
          <p:nvPr>
            <p:ph idx="1"/>
          </p:nvPr>
        </p:nvSpPr>
        <p:spPr/>
        <p:txBody>
          <a:bodyPr>
            <a:normAutofit/>
          </a:bodyPr>
          <a:lstStyle/>
          <a:p>
            <a:pPr eaLnBrk="1" hangingPunct="1"/>
            <a:r>
              <a:rPr lang="en-US" altLang="en-US" b="1" dirty="0">
                <a:solidFill>
                  <a:schemeClr val="accent1"/>
                </a:solidFill>
              </a:rPr>
              <a:t>Students who have care needs requirements are therefore granted </a:t>
            </a:r>
            <a:r>
              <a:rPr lang="en-US" altLang="en-US" b="1" dirty="0">
                <a:solidFill>
                  <a:srgbClr val="FF0000"/>
                </a:solidFill>
              </a:rPr>
              <a:t>access</a:t>
            </a:r>
            <a:r>
              <a:rPr lang="en-US" altLang="en-US" b="1" dirty="0">
                <a:solidFill>
                  <a:schemeClr val="accent1"/>
                </a:solidFill>
              </a:rPr>
              <a:t> to SNA support, whereby an allocation of  SNA support is allocated to a school, is reflective of the assessed individual needs of a group of identified children. </a:t>
            </a:r>
          </a:p>
          <a:p>
            <a:pPr eaLnBrk="1" hangingPunct="1"/>
            <a:r>
              <a:rPr lang="en-US" altLang="en-US" b="1" dirty="0">
                <a:solidFill>
                  <a:schemeClr val="accent1"/>
                </a:solidFill>
              </a:rPr>
              <a:t>Those SNAs will then be in a position to cater for the care needs of those designated pupils, as the need arises, and as they require assistance, with the level of support being provided reflecting actual need at any given time. </a:t>
            </a:r>
          </a:p>
        </p:txBody>
      </p:sp>
    </p:spTree>
    <p:extLst>
      <p:ext uri="{BB962C8B-B14F-4D97-AF65-F5344CB8AC3E}">
        <p14:creationId xmlns:p14="http://schemas.microsoft.com/office/powerpoint/2010/main" val="128082761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b="1" dirty="0" smtClean="0">
                <a:solidFill>
                  <a:schemeClr val="accent1"/>
                </a:solidFill>
              </a:rPr>
              <a:t>SNA Duties</a:t>
            </a:r>
          </a:p>
        </p:txBody>
      </p:sp>
      <p:sp>
        <p:nvSpPr>
          <p:cNvPr id="40963" name="Content Placeholder 2"/>
          <p:cNvSpPr>
            <a:spLocks noGrp="1"/>
          </p:cNvSpPr>
          <p:nvPr>
            <p:ph idx="1"/>
          </p:nvPr>
        </p:nvSpPr>
        <p:spPr/>
        <p:txBody>
          <a:bodyPr>
            <a:normAutofit fontScale="92500" lnSpcReduction="10000"/>
          </a:bodyPr>
          <a:lstStyle/>
          <a:p>
            <a:pPr marL="0" indent="0" algn="ctr">
              <a:buNone/>
            </a:pPr>
            <a:r>
              <a:rPr lang="en-US" altLang="en-US" sz="4000" dirty="0">
                <a:solidFill>
                  <a:schemeClr val="accent1"/>
                </a:solidFill>
              </a:rPr>
              <a:t>SNA duties are assigned at the discretion of the Principal, or another person acting on behalf of the Principal, and/or the Board of Management of a </a:t>
            </a:r>
            <a:r>
              <a:rPr lang="en-US" altLang="en-US" sz="4000" dirty="0" smtClean="0">
                <a:solidFill>
                  <a:schemeClr val="accent1"/>
                </a:solidFill>
              </a:rPr>
              <a:t>school</a:t>
            </a:r>
          </a:p>
          <a:p>
            <a:pPr marL="0" indent="0" algn="ctr">
              <a:buNone/>
            </a:pPr>
            <a:r>
              <a:rPr lang="en-US" altLang="en-US" sz="4000" dirty="0">
                <a:solidFill>
                  <a:schemeClr val="accent1"/>
                </a:solidFill>
              </a:rPr>
              <a:t>The work of SNAs should, at the principal or </a:t>
            </a:r>
            <a:r>
              <a:rPr lang="en-US" altLang="en-US" sz="4000" dirty="0" smtClean="0">
                <a:solidFill>
                  <a:schemeClr val="accent1"/>
                </a:solidFill>
              </a:rPr>
              <a:t>teacher’s </a:t>
            </a:r>
            <a:r>
              <a:rPr lang="en-US" altLang="en-US" sz="4000" dirty="0">
                <a:solidFill>
                  <a:schemeClr val="accent1"/>
                </a:solidFill>
              </a:rPr>
              <a:t>direction, be </a:t>
            </a:r>
            <a:r>
              <a:rPr lang="en-US" altLang="en-US" sz="4000" dirty="0" smtClean="0">
                <a:solidFill>
                  <a:schemeClr val="accent1"/>
                </a:solidFill>
              </a:rPr>
              <a:t>focused </a:t>
            </a:r>
            <a:r>
              <a:rPr lang="en-US" altLang="en-US" sz="4000" dirty="0">
                <a:solidFill>
                  <a:schemeClr val="accent1"/>
                </a:solidFill>
              </a:rPr>
              <a:t>on supporting the particular care needs of the student with special educational needs and should be monitored on an ongoing basis and modified </a:t>
            </a:r>
            <a:r>
              <a:rPr lang="en-US" altLang="en-US" sz="4000" dirty="0" smtClean="0">
                <a:solidFill>
                  <a:schemeClr val="accent1"/>
                </a:solidFill>
              </a:rPr>
              <a:t>accordingly.</a:t>
            </a:r>
            <a:endParaRPr lang="en-US" altLang="en-US" sz="4000" dirty="0">
              <a:solidFill>
                <a:schemeClr val="accent1"/>
              </a:solidFill>
            </a:endParaRPr>
          </a:p>
        </p:txBody>
      </p:sp>
    </p:spTree>
    <p:extLst>
      <p:ext uri="{BB962C8B-B14F-4D97-AF65-F5344CB8AC3E}">
        <p14:creationId xmlns:p14="http://schemas.microsoft.com/office/powerpoint/2010/main" val="3458660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b="1" dirty="0" smtClean="0">
                <a:solidFill>
                  <a:schemeClr val="accent1"/>
                </a:solidFill>
              </a:rPr>
              <a:t>Parents</a:t>
            </a:r>
          </a:p>
        </p:txBody>
      </p:sp>
      <p:sp>
        <p:nvSpPr>
          <p:cNvPr id="43011" name="Content Placeholder 2"/>
          <p:cNvSpPr>
            <a:spLocks noGrp="1"/>
          </p:cNvSpPr>
          <p:nvPr>
            <p:ph idx="1"/>
          </p:nvPr>
        </p:nvSpPr>
        <p:spPr/>
        <p:txBody>
          <a:bodyPr/>
          <a:lstStyle/>
          <a:p>
            <a:pPr marL="0" indent="0" algn="ctr">
              <a:buNone/>
            </a:pPr>
            <a:r>
              <a:rPr lang="en-US" altLang="en-US" sz="3600" dirty="0">
                <a:solidFill>
                  <a:schemeClr val="accent1"/>
                </a:solidFill>
              </a:rPr>
              <a:t>The role and duties of SNAs should be communicated to parents by school authorities, when discussing the issue of SNA support for their child. </a:t>
            </a:r>
          </a:p>
        </p:txBody>
      </p:sp>
    </p:spTree>
    <p:extLst>
      <p:ext uri="{BB962C8B-B14F-4D97-AF65-F5344CB8AC3E}">
        <p14:creationId xmlns:p14="http://schemas.microsoft.com/office/powerpoint/2010/main" val="116605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92314" y="333376"/>
            <a:ext cx="7056437" cy="633413"/>
          </a:xfrm>
        </p:spPr>
        <p:txBody>
          <a:bodyPr>
            <a:normAutofit fontScale="90000"/>
          </a:bodyPr>
          <a:lstStyle/>
          <a:p>
            <a:pPr eaLnBrk="1" hangingPunct="1"/>
            <a:r>
              <a:rPr lang="en-US" altLang="en-US" sz="4000" b="1" dirty="0" smtClean="0">
                <a:solidFill>
                  <a:schemeClr val="accent1"/>
                </a:solidFill>
              </a:rPr>
              <a:t>Circulars</a:t>
            </a:r>
            <a:endParaRPr lang="en-US" altLang="en-US" sz="4000" b="1" dirty="0">
              <a:solidFill>
                <a:schemeClr val="accent1"/>
              </a:solidFill>
            </a:endParaRPr>
          </a:p>
        </p:txBody>
      </p:sp>
      <p:sp>
        <p:nvSpPr>
          <p:cNvPr id="44035" name="Rectangle 3"/>
          <p:cNvSpPr>
            <a:spLocks noGrp="1" noChangeArrowheads="1"/>
          </p:cNvSpPr>
          <p:nvPr>
            <p:ph idx="1"/>
          </p:nvPr>
        </p:nvSpPr>
        <p:spPr/>
        <p:txBody>
          <a:bodyPr/>
          <a:lstStyle/>
          <a:p>
            <a:pPr algn="ctr" eaLnBrk="1" hangingPunct="1">
              <a:lnSpc>
                <a:spcPct val="90000"/>
              </a:lnSpc>
              <a:buFontTx/>
              <a:buNone/>
            </a:pPr>
            <a:r>
              <a:rPr lang="en-IE" altLang="en-US" sz="4400" dirty="0" smtClean="0">
                <a:solidFill>
                  <a:schemeClr val="accent1"/>
                </a:solidFill>
              </a:rPr>
              <a:t>Circulars </a:t>
            </a:r>
            <a:r>
              <a:rPr lang="en-IE" altLang="en-US" sz="4400" dirty="0">
                <a:solidFill>
                  <a:schemeClr val="accent1"/>
                </a:solidFill>
              </a:rPr>
              <a:t>can be accessed</a:t>
            </a:r>
          </a:p>
          <a:p>
            <a:pPr algn="ctr" eaLnBrk="1" hangingPunct="1">
              <a:lnSpc>
                <a:spcPct val="90000"/>
              </a:lnSpc>
              <a:buFontTx/>
              <a:buNone/>
            </a:pPr>
            <a:endParaRPr lang="en-IE" altLang="en-US" sz="4400" dirty="0"/>
          </a:p>
          <a:p>
            <a:pPr algn="ctr" eaLnBrk="1" hangingPunct="1">
              <a:lnSpc>
                <a:spcPct val="90000"/>
              </a:lnSpc>
              <a:buFontTx/>
              <a:buNone/>
            </a:pPr>
            <a:r>
              <a:rPr lang="en-IE" altLang="en-US" sz="4400" dirty="0">
                <a:solidFill>
                  <a:srgbClr val="FF0000"/>
                </a:solidFill>
                <a:hlinkClick r:id="rId2"/>
              </a:rPr>
              <a:t>www.education.ie</a:t>
            </a:r>
            <a:endParaRPr lang="en-IE" altLang="en-US" sz="4400" dirty="0">
              <a:solidFill>
                <a:srgbClr val="FF0000"/>
              </a:solidFill>
            </a:endParaRPr>
          </a:p>
          <a:p>
            <a:pPr eaLnBrk="1" hangingPunct="1">
              <a:lnSpc>
                <a:spcPct val="90000"/>
              </a:lnSpc>
              <a:buFontTx/>
              <a:buNone/>
            </a:pPr>
            <a:endParaRPr lang="en-IE" altLang="en-US" dirty="0"/>
          </a:p>
        </p:txBody>
      </p:sp>
    </p:spTree>
    <p:extLst>
      <p:ext uri="{BB962C8B-B14F-4D97-AF65-F5344CB8AC3E}">
        <p14:creationId xmlns:p14="http://schemas.microsoft.com/office/powerpoint/2010/main" val="3050485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accent1"/>
                </a:solidFill>
              </a:rPr>
              <a:t>Transition to Post Primary School</a:t>
            </a:r>
            <a:endParaRPr lang="en-IE" b="1" dirty="0">
              <a:solidFill>
                <a:schemeClr val="accent1"/>
              </a:solidFill>
            </a:endParaRPr>
          </a:p>
        </p:txBody>
      </p:sp>
      <p:sp>
        <p:nvSpPr>
          <p:cNvPr id="3" name="Content Placeholder 2"/>
          <p:cNvSpPr>
            <a:spLocks noGrp="1"/>
          </p:cNvSpPr>
          <p:nvPr>
            <p:ph idx="1"/>
          </p:nvPr>
        </p:nvSpPr>
        <p:spPr/>
        <p:txBody>
          <a:bodyPr>
            <a:normAutofit/>
          </a:bodyPr>
          <a:lstStyle/>
          <a:p>
            <a:pPr marL="457200" lvl="1" indent="0" algn="ctr">
              <a:buNone/>
            </a:pPr>
            <a:r>
              <a:rPr lang="en-US" altLang="en-US" sz="3400" b="1" dirty="0" smtClean="0">
                <a:solidFill>
                  <a:srgbClr val="FF0000"/>
                </a:solidFill>
              </a:rPr>
              <a:t>Goals </a:t>
            </a:r>
            <a:r>
              <a:rPr lang="en-US" altLang="en-US" sz="3400" b="1" dirty="0">
                <a:solidFill>
                  <a:srgbClr val="FF0000"/>
                </a:solidFill>
              </a:rPr>
              <a:t>for Children with SEN at Post Primary </a:t>
            </a:r>
            <a:r>
              <a:rPr lang="en-US" altLang="en-US" sz="3400" b="1" dirty="0" smtClean="0">
                <a:solidFill>
                  <a:srgbClr val="FF0000"/>
                </a:solidFill>
              </a:rPr>
              <a:t>School</a:t>
            </a:r>
          </a:p>
          <a:p>
            <a:pPr marL="457200" lvl="1" indent="0" algn="ctr">
              <a:buNone/>
            </a:pPr>
            <a:r>
              <a:rPr lang="en-US" altLang="en-US" sz="3400" b="1" dirty="0" smtClean="0">
                <a:solidFill>
                  <a:srgbClr val="FF0000"/>
                </a:solidFill>
              </a:rPr>
              <a:t>Preparing the Child – what can be done at Primary School</a:t>
            </a:r>
          </a:p>
          <a:p>
            <a:pPr marL="457200" lvl="1" indent="0" algn="ctr">
              <a:buNone/>
            </a:pPr>
            <a:r>
              <a:rPr lang="en-US" altLang="en-US" sz="3400" b="1" dirty="0" smtClean="0">
                <a:solidFill>
                  <a:srgbClr val="FF0000"/>
                </a:solidFill>
              </a:rPr>
              <a:t>Junior Cycle</a:t>
            </a:r>
          </a:p>
          <a:p>
            <a:pPr marL="457200" lvl="1" indent="0" algn="ctr">
              <a:buNone/>
            </a:pPr>
            <a:r>
              <a:rPr lang="en-US" altLang="en-US" sz="3400" b="1" dirty="0" smtClean="0">
                <a:solidFill>
                  <a:srgbClr val="FF0000"/>
                </a:solidFill>
              </a:rPr>
              <a:t>Level 2 Learning </a:t>
            </a:r>
            <a:r>
              <a:rPr lang="en-US" altLang="en-US" sz="3400" b="1" dirty="0" err="1" smtClean="0">
                <a:solidFill>
                  <a:srgbClr val="FF0000"/>
                </a:solidFill>
              </a:rPr>
              <a:t>Programmes</a:t>
            </a:r>
            <a:r>
              <a:rPr lang="en-US" altLang="en-US" sz="3400" b="1" dirty="0" smtClean="0">
                <a:solidFill>
                  <a:srgbClr val="FF0000"/>
                </a:solidFill>
              </a:rPr>
              <a:t> (L2LP)</a:t>
            </a:r>
          </a:p>
          <a:p>
            <a:pPr marL="457200" lvl="1" indent="0" algn="ctr">
              <a:buNone/>
            </a:pPr>
            <a:endParaRPr lang="en-US" sz="3400" b="1" dirty="0">
              <a:solidFill>
                <a:srgbClr val="FF0000"/>
              </a:solidFill>
            </a:endParaRPr>
          </a:p>
          <a:p>
            <a:pPr marL="457200" lvl="1" indent="0" algn="ctr">
              <a:buNone/>
            </a:pPr>
            <a:endParaRPr lang="en-IE" sz="3400" dirty="0">
              <a:solidFill>
                <a:schemeClr val="accent1"/>
              </a:solidFill>
            </a:endParaRPr>
          </a:p>
        </p:txBody>
      </p:sp>
    </p:spTree>
    <p:extLst>
      <p:ext uri="{BB962C8B-B14F-4D97-AF65-F5344CB8AC3E}">
        <p14:creationId xmlns:p14="http://schemas.microsoft.com/office/powerpoint/2010/main" val="2807375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z="4000" b="1" dirty="0">
                <a:solidFill>
                  <a:schemeClr val="accent1"/>
                </a:solidFill>
              </a:rPr>
              <a:t>Transition to Post Primary School</a:t>
            </a:r>
          </a:p>
        </p:txBody>
      </p:sp>
      <p:sp>
        <p:nvSpPr>
          <p:cNvPr id="5123" name="Content Placeholder 2"/>
          <p:cNvSpPr>
            <a:spLocks noGrp="1"/>
          </p:cNvSpPr>
          <p:nvPr>
            <p:ph idx="1"/>
          </p:nvPr>
        </p:nvSpPr>
        <p:spPr/>
        <p:txBody>
          <a:bodyPr/>
          <a:lstStyle/>
          <a:p>
            <a:r>
              <a:rPr lang="en-US" altLang="en-US" dirty="0">
                <a:solidFill>
                  <a:schemeClr val="accent1"/>
                </a:solidFill>
              </a:rPr>
              <a:t>Careful planning and preparation helps students with special educational needs to transition with greater ease and success.</a:t>
            </a:r>
          </a:p>
          <a:p>
            <a:r>
              <a:rPr lang="en-US" altLang="en-US" dirty="0">
                <a:solidFill>
                  <a:schemeClr val="accent1"/>
                </a:solidFill>
              </a:rPr>
              <a:t>Parents, primary and post-primary schools all have an important part to play in the transition from primary school.</a:t>
            </a:r>
          </a:p>
          <a:p>
            <a:r>
              <a:rPr lang="en-US" altLang="en-US" dirty="0">
                <a:solidFill>
                  <a:schemeClr val="accent1"/>
                </a:solidFill>
              </a:rPr>
              <a:t> For students with complex special educational needs, planning for post-primary should start two to three years in advance of the transition – in 4th or 5th class of primary school.</a:t>
            </a:r>
          </a:p>
        </p:txBody>
      </p:sp>
    </p:spTree>
    <p:extLst>
      <p:ext uri="{BB962C8B-B14F-4D97-AF65-F5344CB8AC3E}">
        <p14:creationId xmlns:p14="http://schemas.microsoft.com/office/powerpoint/2010/main" val="1649313774"/>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38200" y="337693"/>
            <a:ext cx="10515600" cy="1325563"/>
          </a:xfrm>
        </p:spPr>
        <p:txBody>
          <a:bodyPr/>
          <a:lstStyle/>
          <a:p>
            <a:r>
              <a:rPr lang="en-US" altLang="en-US" sz="3600" b="1" dirty="0">
                <a:solidFill>
                  <a:schemeClr val="accent1"/>
                </a:solidFill>
              </a:rPr>
              <a:t>Transition to Post Primary School</a:t>
            </a:r>
          </a:p>
        </p:txBody>
      </p:sp>
      <p:sp>
        <p:nvSpPr>
          <p:cNvPr id="6147" name="Content Placeholder 2"/>
          <p:cNvSpPr>
            <a:spLocks noGrp="1"/>
          </p:cNvSpPr>
          <p:nvPr>
            <p:ph idx="1"/>
          </p:nvPr>
        </p:nvSpPr>
        <p:spPr/>
        <p:txBody>
          <a:bodyPr/>
          <a:lstStyle/>
          <a:p>
            <a:r>
              <a:rPr lang="en-US" altLang="en-US" dirty="0" smtClean="0">
                <a:solidFill>
                  <a:schemeClr val="accent1"/>
                </a:solidFill>
              </a:rPr>
              <a:t>A transition </a:t>
            </a:r>
            <a:r>
              <a:rPr lang="en-US" altLang="en-US" dirty="0">
                <a:solidFill>
                  <a:schemeClr val="accent1"/>
                </a:solidFill>
              </a:rPr>
              <a:t>plan </a:t>
            </a:r>
            <a:r>
              <a:rPr lang="en-US" altLang="en-US" dirty="0" smtClean="0">
                <a:solidFill>
                  <a:schemeClr val="accent1"/>
                </a:solidFill>
              </a:rPr>
              <a:t>will be needed to </a:t>
            </a:r>
            <a:r>
              <a:rPr lang="en-US" altLang="en-US" dirty="0">
                <a:solidFill>
                  <a:schemeClr val="accent1"/>
                </a:solidFill>
              </a:rPr>
              <a:t>assist </a:t>
            </a:r>
            <a:r>
              <a:rPr lang="en-US" altLang="en-US" dirty="0" smtClean="0">
                <a:solidFill>
                  <a:schemeClr val="accent1"/>
                </a:solidFill>
              </a:rPr>
              <a:t>with the child’s </a:t>
            </a:r>
            <a:r>
              <a:rPr lang="en-US" altLang="en-US" dirty="0">
                <a:solidFill>
                  <a:schemeClr val="accent1"/>
                </a:solidFill>
              </a:rPr>
              <a:t>transfer to post-primary school. </a:t>
            </a:r>
          </a:p>
          <a:p>
            <a:r>
              <a:rPr lang="en-US" altLang="en-US" dirty="0">
                <a:solidFill>
                  <a:schemeClr val="accent1"/>
                </a:solidFill>
              </a:rPr>
              <a:t>Parents &amp; children should be involved in developing this plan. </a:t>
            </a:r>
          </a:p>
          <a:p>
            <a:r>
              <a:rPr lang="en-US" altLang="en-US" dirty="0">
                <a:solidFill>
                  <a:schemeClr val="accent1"/>
                </a:solidFill>
              </a:rPr>
              <a:t>Other people may be involved, as necessary, including relevant teachers from the primary and post-primary school, NEPS psychologist, health professionals involved with the child and/or the local SENO.</a:t>
            </a:r>
          </a:p>
        </p:txBody>
      </p:sp>
    </p:spTree>
    <p:extLst>
      <p:ext uri="{BB962C8B-B14F-4D97-AF65-F5344CB8AC3E}">
        <p14:creationId xmlns:p14="http://schemas.microsoft.com/office/powerpoint/2010/main" val="26108013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3600" b="1" dirty="0">
                <a:solidFill>
                  <a:schemeClr val="accent1"/>
                </a:solidFill>
              </a:rPr>
              <a:t>Transition to Post Primary School</a:t>
            </a:r>
          </a:p>
        </p:txBody>
      </p:sp>
      <p:sp>
        <p:nvSpPr>
          <p:cNvPr id="7171" name="Content Placeholder 2"/>
          <p:cNvSpPr>
            <a:spLocks noGrp="1"/>
          </p:cNvSpPr>
          <p:nvPr>
            <p:ph idx="1"/>
          </p:nvPr>
        </p:nvSpPr>
        <p:spPr/>
        <p:txBody>
          <a:bodyPr/>
          <a:lstStyle/>
          <a:p>
            <a:r>
              <a:rPr lang="en-US" altLang="en-US" dirty="0" smtClean="0">
                <a:solidFill>
                  <a:schemeClr val="accent1"/>
                </a:solidFill>
              </a:rPr>
              <a:t>Most post-primary schools will have links with their feeder primary schools. This allows for an easier transfer of information.</a:t>
            </a:r>
          </a:p>
          <a:p>
            <a:r>
              <a:rPr lang="en-US" altLang="en-US" dirty="0" smtClean="0">
                <a:solidFill>
                  <a:schemeClr val="accent1"/>
                </a:solidFill>
              </a:rPr>
              <a:t>Usually, there is contact between the 6th class teacher/resource teacher and the receiving post-primary school which helps to overcome any disconnect between what was taught in primary and the starting point in certain subjects.</a:t>
            </a:r>
          </a:p>
        </p:txBody>
      </p:sp>
    </p:spTree>
    <p:extLst>
      <p:ext uri="{BB962C8B-B14F-4D97-AF65-F5344CB8AC3E}">
        <p14:creationId xmlns:p14="http://schemas.microsoft.com/office/powerpoint/2010/main" val="45568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b="1" dirty="0" smtClean="0">
                <a:solidFill>
                  <a:schemeClr val="accent1"/>
                </a:solidFill>
              </a:rPr>
              <a:t>Important Note</a:t>
            </a:r>
          </a:p>
        </p:txBody>
      </p:sp>
      <p:sp>
        <p:nvSpPr>
          <p:cNvPr id="8195" name="Content Placeholder 2"/>
          <p:cNvSpPr>
            <a:spLocks noGrp="1"/>
          </p:cNvSpPr>
          <p:nvPr>
            <p:ph idx="1"/>
          </p:nvPr>
        </p:nvSpPr>
        <p:spPr/>
        <p:txBody>
          <a:bodyPr/>
          <a:lstStyle/>
          <a:p>
            <a:r>
              <a:rPr lang="en-US" altLang="en-US" dirty="0" smtClean="0">
                <a:solidFill>
                  <a:schemeClr val="accent1"/>
                </a:solidFill>
              </a:rPr>
              <a:t>Additional supports that your child receives in primary school do not automatically transfer to post-primary school. </a:t>
            </a:r>
          </a:p>
          <a:p>
            <a:r>
              <a:rPr lang="en-US" altLang="en-US" dirty="0" smtClean="0">
                <a:solidFill>
                  <a:schemeClr val="accent1"/>
                </a:solidFill>
              </a:rPr>
              <a:t>This is because children’s needs change over time and they may require a greater or lesser amount of support to manage in a post-primary school</a:t>
            </a:r>
            <a:r>
              <a:rPr lang="en-US" altLang="en-US" dirty="0" smtClean="0"/>
              <a:t>.</a:t>
            </a:r>
          </a:p>
        </p:txBody>
      </p:sp>
    </p:spTree>
    <p:extLst>
      <p:ext uri="{BB962C8B-B14F-4D97-AF65-F5344CB8AC3E}">
        <p14:creationId xmlns:p14="http://schemas.microsoft.com/office/powerpoint/2010/main" val="254592100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algn="ctr"/>
            <a:r>
              <a:rPr lang="en-US" altLang="en-US" b="1" dirty="0">
                <a:solidFill>
                  <a:schemeClr val="accent1"/>
                </a:solidFill>
              </a:rPr>
              <a:t>Goals for Children with SEN at Post Primary School </a:t>
            </a:r>
            <a:endParaRPr lang="en-US" altLang="en-US" b="1" dirty="0" smtClean="0">
              <a:solidFill>
                <a:schemeClr val="accent1"/>
              </a:solidFill>
            </a:endParaRPr>
          </a:p>
        </p:txBody>
      </p:sp>
      <p:sp>
        <p:nvSpPr>
          <p:cNvPr id="41987" name="Content Placeholder 2"/>
          <p:cNvSpPr>
            <a:spLocks noGrp="1"/>
          </p:cNvSpPr>
          <p:nvPr>
            <p:ph idx="1"/>
          </p:nvPr>
        </p:nvSpPr>
        <p:spPr/>
        <p:txBody>
          <a:bodyPr>
            <a:normAutofit/>
          </a:bodyPr>
          <a:lstStyle/>
          <a:p>
            <a:pPr marL="0" indent="0" algn="ctr">
              <a:buNone/>
            </a:pPr>
            <a:endParaRPr lang="en-US" altLang="en-US" sz="5400" dirty="0" smtClean="0">
              <a:solidFill>
                <a:schemeClr val="accent1"/>
              </a:solidFill>
            </a:endParaRPr>
          </a:p>
          <a:p>
            <a:pPr marL="0" indent="0" algn="ctr">
              <a:buNone/>
            </a:pPr>
            <a:endParaRPr lang="en-US" altLang="en-US" sz="5400" dirty="0">
              <a:solidFill>
                <a:schemeClr val="accent1"/>
              </a:solidFill>
            </a:endParaRPr>
          </a:p>
          <a:p>
            <a:pPr marL="0" indent="0" algn="ctr">
              <a:buNone/>
            </a:pPr>
            <a:r>
              <a:rPr lang="en-US" altLang="en-US" sz="5400" dirty="0" smtClean="0">
                <a:solidFill>
                  <a:schemeClr val="accent1"/>
                </a:solidFill>
              </a:rPr>
              <a:t>Goals </a:t>
            </a:r>
            <a:r>
              <a:rPr lang="en-US" altLang="en-US" sz="5400" dirty="0">
                <a:solidFill>
                  <a:schemeClr val="accent1"/>
                </a:solidFill>
              </a:rPr>
              <a:t>&amp; Expectations</a:t>
            </a:r>
          </a:p>
        </p:txBody>
      </p:sp>
    </p:spTree>
    <p:extLst>
      <p:ext uri="{BB962C8B-B14F-4D97-AF65-F5344CB8AC3E}">
        <p14:creationId xmlns:p14="http://schemas.microsoft.com/office/powerpoint/2010/main" val="4056181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33893" y="365125"/>
            <a:ext cx="10515600" cy="1325563"/>
          </a:xfrm>
        </p:spPr>
        <p:txBody>
          <a:bodyPr/>
          <a:lstStyle/>
          <a:p>
            <a:pPr eaLnBrk="1" hangingPunct="1"/>
            <a:endParaRPr lang="en-US" altLang="en-US" sz="4000" b="1" dirty="0">
              <a:solidFill>
                <a:schemeClr val="accent1"/>
              </a:solidFill>
            </a:endParaRPr>
          </a:p>
        </p:txBody>
      </p:sp>
      <p:sp>
        <p:nvSpPr>
          <p:cNvPr id="34819" name="Rectangle 3"/>
          <p:cNvSpPr>
            <a:spLocks noGrp="1" noChangeArrowheads="1"/>
          </p:cNvSpPr>
          <p:nvPr>
            <p:ph idx="1"/>
          </p:nvPr>
        </p:nvSpPr>
        <p:spPr/>
        <p:txBody>
          <a:bodyPr/>
          <a:lstStyle/>
          <a:p>
            <a:pPr eaLnBrk="1" hangingPunct="1">
              <a:buFontTx/>
              <a:buNone/>
            </a:pPr>
            <a:endParaRPr lang="en-IE" altLang="en-US" dirty="0" smtClean="0">
              <a:solidFill>
                <a:srgbClr val="0000FF"/>
              </a:solidFill>
            </a:endParaRPr>
          </a:p>
          <a:p>
            <a:pPr eaLnBrk="1" hangingPunct="1">
              <a:buFontTx/>
              <a:buNone/>
            </a:pPr>
            <a:endParaRPr lang="en-IE" altLang="en-US" dirty="0" smtClean="0">
              <a:solidFill>
                <a:srgbClr val="0000FF"/>
              </a:solidFill>
            </a:endParaRPr>
          </a:p>
          <a:p>
            <a:pPr eaLnBrk="1" hangingPunct="1">
              <a:buFontTx/>
              <a:buNone/>
            </a:pPr>
            <a:endParaRPr lang="en-IE" altLang="en-US" dirty="0" smtClean="0">
              <a:solidFill>
                <a:srgbClr val="0000FF"/>
              </a:solidFill>
            </a:endParaRPr>
          </a:p>
          <a:p>
            <a:pPr algn="ctr">
              <a:buNone/>
            </a:pPr>
            <a:r>
              <a:rPr lang="en-US" altLang="en-US" sz="6000" b="1" dirty="0">
                <a:solidFill>
                  <a:schemeClr val="accent1"/>
                </a:solidFill>
              </a:rPr>
              <a:t>SNA Support</a:t>
            </a:r>
            <a:endParaRPr lang="en-US" altLang="en-US" sz="6000" b="1" dirty="0" smtClean="0">
              <a:solidFill>
                <a:schemeClr val="accent1"/>
              </a:solidFill>
            </a:endParaRPr>
          </a:p>
          <a:p>
            <a:pPr eaLnBrk="1" hangingPunct="1"/>
            <a:endParaRPr lang="en-US" altLang="en-US" sz="6000" b="1" dirty="0" smtClean="0"/>
          </a:p>
        </p:txBody>
      </p:sp>
    </p:spTree>
    <p:extLst>
      <p:ext uri="{BB962C8B-B14F-4D97-AF65-F5344CB8AC3E}">
        <p14:creationId xmlns:p14="http://schemas.microsoft.com/office/powerpoint/2010/main" val="195749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b="1" dirty="0" smtClean="0">
                <a:solidFill>
                  <a:schemeClr val="accent1"/>
                </a:solidFill>
              </a:rPr>
              <a:t>Goals &amp; Expectations</a:t>
            </a:r>
          </a:p>
        </p:txBody>
      </p:sp>
      <p:sp>
        <p:nvSpPr>
          <p:cNvPr id="14339" name="Content Placeholder 2"/>
          <p:cNvSpPr>
            <a:spLocks noGrp="1"/>
          </p:cNvSpPr>
          <p:nvPr>
            <p:ph idx="1"/>
          </p:nvPr>
        </p:nvSpPr>
        <p:spPr/>
        <p:txBody>
          <a:bodyPr/>
          <a:lstStyle/>
          <a:p>
            <a:r>
              <a:rPr lang="en-US" altLang="en-US" sz="2400" dirty="0">
                <a:solidFill>
                  <a:schemeClr val="accent1"/>
                </a:solidFill>
              </a:rPr>
              <a:t>to involve the teenager in all aspects of school life and school routines</a:t>
            </a:r>
            <a:endParaRPr lang="en-US" altLang="en-US" sz="2400" b="1" dirty="0">
              <a:solidFill>
                <a:schemeClr val="accent1"/>
              </a:solidFill>
            </a:endParaRPr>
          </a:p>
          <a:p>
            <a:r>
              <a:rPr lang="en-US" altLang="en-US" sz="2400" dirty="0">
                <a:solidFill>
                  <a:schemeClr val="accent1"/>
                </a:solidFill>
              </a:rPr>
              <a:t>to support social independence in school and the development of friend­ships with peers</a:t>
            </a:r>
            <a:endParaRPr lang="en-US" altLang="en-US" sz="2400" b="1" dirty="0">
              <a:solidFill>
                <a:schemeClr val="accent1"/>
              </a:solidFill>
            </a:endParaRPr>
          </a:p>
          <a:p>
            <a:r>
              <a:rPr lang="en-US" altLang="en-US" sz="2400" dirty="0">
                <a:solidFill>
                  <a:schemeClr val="accent1"/>
                </a:solidFill>
              </a:rPr>
              <a:t>to support the development of leisure skills and inclusion with peers in break and lunchtimes</a:t>
            </a:r>
          </a:p>
          <a:p>
            <a:r>
              <a:rPr lang="en-US" altLang="en-US" sz="2400" dirty="0">
                <a:solidFill>
                  <a:schemeClr val="accent1"/>
                </a:solidFill>
              </a:rPr>
              <a:t>to encourage, model and expect age-appropriate, socially acceptable </a:t>
            </a:r>
            <a:r>
              <a:rPr lang="en-US" altLang="en-US" sz="2400" dirty="0" err="1">
                <a:solidFill>
                  <a:schemeClr val="accent1"/>
                </a:solidFill>
              </a:rPr>
              <a:t>behaviour</a:t>
            </a:r>
            <a:r>
              <a:rPr lang="en-US" altLang="en-US" sz="2400" dirty="0">
                <a:solidFill>
                  <a:schemeClr val="accent1"/>
                </a:solidFill>
              </a:rPr>
              <a:t> at all times</a:t>
            </a:r>
            <a:endParaRPr lang="en-US" altLang="en-US" sz="2400" b="1" dirty="0">
              <a:solidFill>
                <a:schemeClr val="accent1"/>
              </a:solidFill>
            </a:endParaRPr>
          </a:p>
          <a:p>
            <a:r>
              <a:rPr lang="en-US" altLang="en-US" sz="2400" dirty="0">
                <a:solidFill>
                  <a:schemeClr val="accent1"/>
                </a:solidFill>
              </a:rPr>
              <a:t>to be familiar with the research findings which demonstrate a specific cognitive profile associated with Down Syndrome and to adapt teaching methods appropriately</a:t>
            </a:r>
            <a:endParaRPr lang="en-US" altLang="en-US" sz="2400" b="1" dirty="0">
              <a:solidFill>
                <a:schemeClr val="accent1"/>
              </a:solidFill>
            </a:endParaRPr>
          </a:p>
          <a:p>
            <a:endParaRPr lang="en-US" altLang="en-US" sz="2400" b="1" dirty="0">
              <a:solidFill>
                <a:schemeClr val="accent1"/>
              </a:solidFill>
            </a:endParaRPr>
          </a:p>
          <a:p>
            <a:endParaRPr lang="en-US" altLang="en-US" dirty="0" smtClean="0"/>
          </a:p>
        </p:txBody>
      </p:sp>
    </p:spTree>
    <p:extLst>
      <p:ext uri="{BB962C8B-B14F-4D97-AF65-F5344CB8AC3E}">
        <p14:creationId xmlns:p14="http://schemas.microsoft.com/office/powerpoint/2010/main" val="3775646406"/>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b="1" dirty="0" smtClean="0">
                <a:solidFill>
                  <a:schemeClr val="accent1"/>
                </a:solidFill>
              </a:rPr>
              <a:t>Goals &amp; Expectations</a:t>
            </a:r>
          </a:p>
        </p:txBody>
      </p:sp>
      <p:sp>
        <p:nvSpPr>
          <p:cNvPr id="3" name="Content Placeholder 2"/>
          <p:cNvSpPr>
            <a:spLocks noGrp="1"/>
          </p:cNvSpPr>
          <p:nvPr>
            <p:ph idx="1"/>
          </p:nvPr>
        </p:nvSpPr>
        <p:spPr/>
        <p:txBody>
          <a:bodyPr/>
          <a:lstStyle/>
          <a:p>
            <a:pPr>
              <a:defRPr/>
            </a:pPr>
            <a:r>
              <a:rPr lang="en-US" sz="2400" dirty="0">
                <a:solidFill>
                  <a:schemeClr val="accent1"/>
                </a:solidFill>
              </a:rPr>
              <a:t>to provide access to all areas of the school curriculum at a level appropri­ate for the individual teenager</a:t>
            </a:r>
          </a:p>
          <a:p>
            <a:pPr>
              <a:defRPr/>
            </a:pPr>
            <a:r>
              <a:rPr lang="en-US" sz="2400" dirty="0">
                <a:solidFill>
                  <a:schemeClr val="accent1"/>
                </a:solidFill>
              </a:rPr>
              <a:t>to </a:t>
            </a:r>
            <a:r>
              <a:rPr lang="en-US" sz="2400" dirty="0" err="1">
                <a:solidFill>
                  <a:schemeClr val="accent1"/>
                </a:solidFill>
              </a:rPr>
              <a:t>recognise</a:t>
            </a:r>
            <a:r>
              <a:rPr lang="en-US" sz="2400" dirty="0">
                <a:solidFill>
                  <a:schemeClr val="accent1"/>
                </a:solidFill>
              </a:rPr>
              <a:t> the importance of teaching reading and writing daily</a:t>
            </a:r>
            <a:endParaRPr lang="en-US" sz="2400" b="1" dirty="0">
              <a:solidFill>
                <a:schemeClr val="accent1"/>
              </a:solidFill>
            </a:endParaRPr>
          </a:p>
          <a:p>
            <a:pPr>
              <a:defRPr/>
            </a:pPr>
            <a:r>
              <a:rPr lang="en-US" altLang="en-US" sz="2400" dirty="0">
                <a:solidFill>
                  <a:schemeClr val="accent1"/>
                </a:solidFill>
              </a:rPr>
              <a:t>to develop speech, language and working memory skills as well as literacy skills</a:t>
            </a:r>
            <a:endParaRPr lang="en-US" altLang="en-US" sz="2400" b="1" dirty="0">
              <a:solidFill>
                <a:schemeClr val="accent1"/>
              </a:solidFill>
            </a:endParaRPr>
          </a:p>
          <a:p>
            <a:pPr>
              <a:defRPr/>
            </a:pPr>
            <a:r>
              <a:rPr lang="en-US" sz="2400" dirty="0">
                <a:solidFill>
                  <a:schemeClr val="accent1"/>
                </a:solidFill>
              </a:rPr>
              <a:t>to facilitate independent learning and the ability to work and to learn as part of a group</a:t>
            </a:r>
          </a:p>
          <a:p>
            <a:pPr>
              <a:defRPr/>
            </a:pPr>
            <a:r>
              <a:rPr lang="en-US" sz="2400" dirty="0">
                <a:solidFill>
                  <a:schemeClr val="accent1"/>
                </a:solidFill>
              </a:rPr>
              <a:t>to make full use of computer aided learning, with appropriate software for individual and group work</a:t>
            </a:r>
            <a:endParaRPr lang="en-US" sz="2400" b="1" dirty="0">
              <a:solidFill>
                <a:schemeClr val="accent1"/>
              </a:solidFill>
            </a:endParaRPr>
          </a:p>
          <a:p>
            <a:pPr marL="0" indent="0">
              <a:buNone/>
              <a:defRPr/>
            </a:pPr>
            <a:endParaRPr lang="en-US" dirty="0"/>
          </a:p>
        </p:txBody>
      </p:sp>
    </p:spTree>
    <p:extLst>
      <p:ext uri="{BB962C8B-B14F-4D97-AF65-F5344CB8AC3E}">
        <p14:creationId xmlns:p14="http://schemas.microsoft.com/office/powerpoint/2010/main" val="330348888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a:defRPr/>
            </a:pPr>
            <a:r>
              <a:rPr lang="en-US" altLang="en-US" sz="3200" b="1" dirty="0">
                <a:solidFill>
                  <a:schemeClr val="accent1"/>
                </a:solidFill>
              </a:rPr>
              <a:t>Preparing the Child</a:t>
            </a:r>
            <a:endParaRPr lang="en-US" altLang="en-US" b="1" dirty="0" smtClean="0">
              <a:solidFill>
                <a:schemeClr val="accent1"/>
              </a:solidFill>
            </a:endParaRPr>
          </a:p>
        </p:txBody>
      </p:sp>
      <p:sp>
        <p:nvSpPr>
          <p:cNvPr id="17411" name="Content Placeholder 2"/>
          <p:cNvSpPr>
            <a:spLocks noGrp="1"/>
          </p:cNvSpPr>
          <p:nvPr>
            <p:ph idx="1"/>
          </p:nvPr>
        </p:nvSpPr>
        <p:spPr/>
        <p:txBody>
          <a:bodyPr/>
          <a:lstStyle/>
          <a:p>
            <a:endParaRPr lang="en-US" altLang="en-US" sz="2400" dirty="0" smtClean="0"/>
          </a:p>
          <a:p>
            <a:pPr marL="0" indent="0">
              <a:buNone/>
            </a:pPr>
            <a:endParaRPr lang="en-US" altLang="en-US" sz="2400" dirty="0"/>
          </a:p>
          <a:p>
            <a:pPr marL="0" indent="0">
              <a:buNone/>
            </a:pPr>
            <a:endParaRPr lang="en-US" altLang="en-US" sz="2400" dirty="0" smtClean="0"/>
          </a:p>
          <a:p>
            <a:pPr marL="0" indent="0">
              <a:buNone/>
            </a:pPr>
            <a:endParaRPr lang="en-US" altLang="en-US" sz="2400" dirty="0"/>
          </a:p>
          <a:p>
            <a:pPr marL="0" indent="0" algn="ctr">
              <a:buNone/>
            </a:pPr>
            <a:r>
              <a:rPr lang="en-US" altLang="en-US" sz="4000" b="1" dirty="0" smtClean="0">
                <a:solidFill>
                  <a:schemeClr val="accent1"/>
                </a:solidFill>
              </a:rPr>
              <a:t>Things </a:t>
            </a:r>
            <a:r>
              <a:rPr lang="en-US" altLang="en-US" sz="4000" b="1" dirty="0">
                <a:solidFill>
                  <a:schemeClr val="accent1"/>
                </a:solidFill>
              </a:rPr>
              <a:t>that can be done in Primary School</a:t>
            </a:r>
            <a:endParaRPr lang="en-IE" altLang="en-US" sz="4000" b="1" i="1" dirty="0">
              <a:solidFill>
                <a:schemeClr val="accent1"/>
              </a:solidFill>
            </a:endParaRPr>
          </a:p>
        </p:txBody>
      </p:sp>
    </p:spTree>
    <p:extLst>
      <p:ext uri="{BB962C8B-B14F-4D97-AF65-F5344CB8AC3E}">
        <p14:creationId xmlns:p14="http://schemas.microsoft.com/office/powerpoint/2010/main" val="3389594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a:defRPr/>
            </a:pPr>
            <a:r>
              <a:rPr lang="en-US" altLang="en-US" sz="3200" b="1" dirty="0">
                <a:solidFill>
                  <a:schemeClr val="accent1"/>
                </a:solidFill>
              </a:rPr>
              <a:t>Things that can be done in Primary School</a:t>
            </a:r>
            <a:r>
              <a:rPr lang="en-IE" altLang="en-US" b="1" i="1" dirty="0" smtClean="0">
                <a:solidFill>
                  <a:schemeClr val="accent1"/>
                </a:solidFill>
              </a:rPr>
              <a:t/>
            </a:r>
            <a:br>
              <a:rPr lang="en-IE" altLang="en-US" b="1" i="1" dirty="0" smtClean="0">
                <a:solidFill>
                  <a:schemeClr val="accent1"/>
                </a:solidFill>
              </a:rPr>
            </a:br>
            <a:endParaRPr lang="en-US" altLang="en-US" b="1" dirty="0" smtClean="0">
              <a:solidFill>
                <a:schemeClr val="accent1"/>
              </a:solidFill>
            </a:endParaRPr>
          </a:p>
        </p:txBody>
      </p:sp>
      <p:sp>
        <p:nvSpPr>
          <p:cNvPr id="17411" name="Content Placeholder 2"/>
          <p:cNvSpPr>
            <a:spLocks noGrp="1"/>
          </p:cNvSpPr>
          <p:nvPr>
            <p:ph idx="1"/>
          </p:nvPr>
        </p:nvSpPr>
        <p:spPr/>
        <p:txBody>
          <a:bodyPr/>
          <a:lstStyle/>
          <a:p>
            <a:r>
              <a:rPr lang="en-US" altLang="en-US" sz="2400" dirty="0">
                <a:solidFill>
                  <a:schemeClr val="accent1"/>
                </a:solidFill>
              </a:rPr>
              <a:t>Teach the students how to read school timetables and get samples from post-primary schools – this can be done within whole class </a:t>
            </a:r>
            <a:r>
              <a:rPr lang="en-US" altLang="en-US" sz="2400" dirty="0" err="1">
                <a:solidFill>
                  <a:schemeClr val="accent1"/>
                </a:solidFill>
              </a:rPr>
              <a:t>maths</a:t>
            </a:r>
            <a:r>
              <a:rPr lang="en-US" altLang="en-US" sz="2400" dirty="0">
                <a:solidFill>
                  <a:schemeClr val="accent1"/>
                </a:solidFill>
              </a:rPr>
              <a:t> lessons</a:t>
            </a:r>
          </a:p>
          <a:p>
            <a:r>
              <a:rPr lang="en-US" altLang="en-US" sz="2400" dirty="0">
                <a:solidFill>
                  <a:schemeClr val="accent1"/>
                </a:solidFill>
              </a:rPr>
              <a:t>Give the class different due dates for certain pieces of homework in order to prepare them for a more complex timetable</a:t>
            </a:r>
          </a:p>
          <a:p>
            <a:r>
              <a:rPr lang="en-US" altLang="en-US" sz="2400" dirty="0">
                <a:solidFill>
                  <a:schemeClr val="accent1"/>
                </a:solidFill>
              </a:rPr>
              <a:t>Consider </a:t>
            </a:r>
            <a:r>
              <a:rPr lang="en-US" altLang="en-US" sz="2400" dirty="0" err="1">
                <a:solidFill>
                  <a:schemeClr val="accent1"/>
                </a:solidFill>
              </a:rPr>
              <a:t>colour</a:t>
            </a:r>
            <a:r>
              <a:rPr lang="en-US" altLang="en-US" sz="2400" dirty="0">
                <a:solidFill>
                  <a:schemeClr val="accent1"/>
                </a:solidFill>
              </a:rPr>
              <a:t> coding copies and books. </a:t>
            </a:r>
          </a:p>
          <a:p>
            <a:r>
              <a:rPr lang="en-US" altLang="en-US" sz="2400" dirty="0">
                <a:solidFill>
                  <a:schemeClr val="accent1"/>
                </a:solidFill>
              </a:rPr>
              <a:t>Teach key words for specific subjects such as Home Economics, This can be done within the oral language strand of the English curriculum</a:t>
            </a:r>
          </a:p>
          <a:p>
            <a:endParaRPr lang="en-US" altLang="en-US" dirty="0" smtClean="0">
              <a:solidFill>
                <a:schemeClr val="accent1"/>
              </a:solidFill>
            </a:endParaRPr>
          </a:p>
        </p:txBody>
      </p:sp>
    </p:spTree>
    <p:extLst>
      <p:ext uri="{BB962C8B-B14F-4D97-AF65-F5344CB8AC3E}">
        <p14:creationId xmlns:p14="http://schemas.microsoft.com/office/powerpoint/2010/main" val="634460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p:txBody>
          <a:bodyPr>
            <a:normAutofit/>
          </a:bodyPr>
          <a:lstStyle/>
          <a:p>
            <a:pPr>
              <a:defRPr/>
            </a:pPr>
            <a:r>
              <a:rPr lang="en-US" altLang="en-US" sz="2600" dirty="0">
                <a:solidFill>
                  <a:schemeClr val="accent1"/>
                </a:solidFill>
              </a:rPr>
              <a:t>Integrate transition activities into the SPHE </a:t>
            </a:r>
            <a:r>
              <a:rPr lang="en-US" altLang="en-US" sz="2600" dirty="0" err="1">
                <a:solidFill>
                  <a:schemeClr val="accent1"/>
                </a:solidFill>
              </a:rPr>
              <a:t>programme</a:t>
            </a:r>
            <a:r>
              <a:rPr lang="en-US" altLang="en-US" sz="2600" dirty="0">
                <a:solidFill>
                  <a:schemeClr val="accent1"/>
                </a:solidFill>
              </a:rPr>
              <a:t>. For example, teach students about post-primary school, dealing with change, </a:t>
            </a:r>
            <a:r>
              <a:rPr lang="en-US" altLang="en-US" sz="2600" dirty="0" err="1">
                <a:solidFill>
                  <a:schemeClr val="accent1"/>
                </a:solidFill>
              </a:rPr>
              <a:t>etc</a:t>
            </a:r>
            <a:endParaRPr lang="en-US" altLang="en-US" sz="2600" dirty="0">
              <a:solidFill>
                <a:schemeClr val="accent1"/>
              </a:solidFill>
            </a:endParaRPr>
          </a:p>
          <a:p>
            <a:pPr>
              <a:defRPr/>
            </a:pPr>
            <a:r>
              <a:rPr lang="en-US" altLang="en-US" sz="2600" dirty="0">
                <a:solidFill>
                  <a:schemeClr val="accent1"/>
                </a:solidFill>
              </a:rPr>
              <a:t>Attend open evenings in the post-primary school. This is a good opportunity to take photographs of rooms, etc. </a:t>
            </a:r>
          </a:p>
          <a:p>
            <a:pPr>
              <a:defRPr/>
            </a:pPr>
            <a:r>
              <a:rPr lang="en-US" altLang="en-US" sz="2600" dirty="0">
                <a:solidFill>
                  <a:schemeClr val="accent1"/>
                </a:solidFill>
              </a:rPr>
              <a:t>Identify key personnel in the post-primary school and explain their roles to the student: e.g. class tutor, year head, chaplain, guidance counsellor, etc.</a:t>
            </a:r>
          </a:p>
          <a:p>
            <a:pPr>
              <a:defRPr/>
            </a:pPr>
            <a:r>
              <a:rPr lang="en-US" altLang="en-US" sz="2600" dirty="0">
                <a:solidFill>
                  <a:schemeClr val="accent1"/>
                </a:solidFill>
              </a:rPr>
              <a:t>Model and practice recording homework in a journal at the end of lessons as opposed to the end of the school day</a:t>
            </a:r>
          </a:p>
          <a:p>
            <a:pPr>
              <a:defRPr/>
            </a:pPr>
            <a:endParaRPr lang="en-US" altLang="en-US" dirty="0" smtClean="0"/>
          </a:p>
        </p:txBody>
      </p:sp>
      <p:sp>
        <p:nvSpPr>
          <p:cNvPr id="6147" name="Title 1"/>
          <p:cNvSpPr>
            <a:spLocks noGrp="1"/>
          </p:cNvSpPr>
          <p:nvPr>
            <p:ph type="title"/>
          </p:nvPr>
        </p:nvSpPr>
        <p:spPr/>
        <p:txBody>
          <a:bodyPr>
            <a:normAutofit/>
          </a:bodyPr>
          <a:lstStyle/>
          <a:p>
            <a:pPr>
              <a:defRPr/>
            </a:pPr>
            <a:r>
              <a:rPr lang="en-US" altLang="en-US" sz="3200" b="1" dirty="0">
                <a:solidFill>
                  <a:schemeClr val="accent1"/>
                </a:solidFill>
              </a:rPr>
              <a:t>Things that can be done in Primary School</a:t>
            </a:r>
            <a:r>
              <a:rPr lang="en-IE" altLang="en-US" i="1" dirty="0" smtClean="0">
                <a:solidFill>
                  <a:srgbClr val="FF0000"/>
                </a:solidFill>
              </a:rPr>
              <a:t/>
            </a:r>
            <a:br>
              <a:rPr lang="en-IE" altLang="en-US" i="1" dirty="0" smtClean="0">
                <a:solidFill>
                  <a:srgbClr val="FF0000"/>
                </a:solidFill>
              </a:rPr>
            </a:br>
            <a:endParaRPr lang="en-US" altLang="en-US" dirty="0" smtClean="0"/>
          </a:p>
        </p:txBody>
      </p:sp>
    </p:spTree>
    <p:extLst>
      <p:ext uri="{BB962C8B-B14F-4D97-AF65-F5344CB8AC3E}">
        <p14:creationId xmlns:p14="http://schemas.microsoft.com/office/powerpoint/2010/main" val="2403351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r>
              <a:rPr lang="en-US" altLang="en-US" sz="2400" dirty="0">
                <a:solidFill>
                  <a:schemeClr val="accent1"/>
                </a:solidFill>
              </a:rPr>
              <a:t>Encourage parents to inform the post-primary school as soon as possible in relation to their child’s SEN, as resource hours and assistive technology will need to be reapplied for by the receiving school</a:t>
            </a:r>
          </a:p>
          <a:p>
            <a:r>
              <a:rPr lang="en-US" altLang="en-US" sz="2400" dirty="0">
                <a:solidFill>
                  <a:schemeClr val="accent1"/>
                </a:solidFill>
              </a:rPr>
              <a:t>Be prepared for the post-primary school to make enquiries once the student has enrolled.</a:t>
            </a:r>
          </a:p>
          <a:p>
            <a:r>
              <a:rPr lang="en-US" altLang="en-US" sz="2400" dirty="0">
                <a:solidFill>
                  <a:schemeClr val="accent1"/>
                </a:solidFill>
              </a:rPr>
              <a:t>Have a ‘Leaving Ceremony’ on the last day in sixth class – this is a clear signal to the students that they are moving on</a:t>
            </a:r>
          </a:p>
          <a:p>
            <a:endParaRPr lang="en-US" altLang="en-US" sz="2400" dirty="0"/>
          </a:p>
        </p:txBody>
      </p:sp>
      <p:sp>
        <p:nvSpPr>
          <p:cNvPr id="8195" name="Title 1"/>
          <p:cNvSpPr>
            <a:spLocks noGrp="1"/>
          </p:cNvSpPr>
          <p:nvPr>
            <p:ph type="title"/>
          </p:nvPr>
        </p:nvSpPr>
        <p:spPr/>
        <p:txBody>
          <a:bodyPr>
            <a:normAutofit/>
          </a:bodyPr>
          <a:lstStyle/>
          <a:p>
            <a:pPr>
              <a:defRPr/>
            </a:pPr>
            <a:r>
              <a:rPr lang="en-US" altLang="en-US" sz="3200" b="1" dirty="0">
                <a:solidFill>
                  <a:schemeClr val="accent1"/>
                </a:solidFill>
              </a:rPr>
              <a:t>Things that can be done in Primary School</a:t>
            </a:r>
            <a:r>
              <a:rPr lang="en-IE" altLang="en-US" b="1" i="1" dirty="0" smtClean="0">
                <a:solidFill>
                  <a:schemeClr val="accent1"/>
                </a:solidFill>
              </a:rPr>
              <a:t/>
            </a:r>
            <a:br>
              <a:rPr lang="en-IE" altLang="en-US" b="1" i="1" dirty="0" smtClean="0">
                <a:solidFill>
                  <a:schemeClr val="accent1"/>
                </a:solidFill>
              </a:rPr>
            </a:br>
            <a:endParaRPr lang="en-US" altLang="en-US" b="1" dirty="0" smtClean="0">
              <a:solidFill>
                <a:schemeClr val="accent1"/>
              </a:solidFill>
            </a:endParaRPr>
          </a:p>
        </p:txBody>
      </p:sp>
    </p:spTree>
    <p:extLst>
      <p:ext uri="{BB962C8B-B14F-4D97-AF65-F5344CB8AC3E}">
        <p14:creationId xmlns:p14="http://schemas.microsoft.com/office/powerpoint/2010/main" val="1375054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smtClean="0">
                <a:solidFill>
                  <a:schemeClr val="accent1"/>
                </a:solidFill>
              </a:rPr>
              <a:t>Junior Cycle</a:t>
            </a:r>
          </a:p>
        </p:txBody>
      </p:sp>
      <p:sp>
        <p:nvSpPr>
          <p:cNvPr id="21507" name="Content Placeholder 2"/>
          <p:cNvSpPr>
            <a:spLocks noGrp="1"/>
          </p:cNvSpPr>
          <p:nvPr>
            <p:ph idx="1"/>
          </p:nvPr>
        </p:nvSpPr>
        <p:spPr/>
        <p:txBody>
          <a:bodyPr/>
          <a:lstStyle/>
          <a:p>
            <a:pPr marL="0" indent="0">
              <a:buNone/>
            </a:pPr>
            <a:endParaRPr lang="en-US" altLang="en-US" b="1" dirty="0" smtClean="0">
              <a:solidFill>
                <a:schemeClr val="accent1"/>
              </a:solidFill>
            </a:endParaRPr>
          </a:p>
          <a:p>
            <a:pPr marL="0" indent="0">
              <a:buNone/>
            </a:pPr>
            <a:endParaRPr lang="en-US" altLang="en-US" b="1" dirty="0">
              <a:solidFill>
                <a:schemeClr val="accent1"/>
              </a:solidFill>
            </a:endParaRPr>
          </a:p>
          <a:p>
            <a:pPr marL="0" indent="0">
              <a:buNone/>
            </a:pPr>
            <a:endParaRPr lang="en-US" altLang="en-US" b="1" dirty="0" smtClean="0">
              <a:solidFill>
                <a:schemeClr val="accent1"/>
              </a:solidFill>
            </a:endParaRPr>
          </a:p>
          <a:p>
            <a:pPr marL="0" indent="0" algn="ctr">
              <a:buNone/>
            </a:pPr>
            <a:r>
              <a:rPr lang="en-US" altLang="en-US" b="1" dirty="0" smtClean="0">
                <a:solidFill>
                  <a:schemeClr val="accent1"/>
                </a:solidFill>
              </a:rPr>
              <a:t>Pathway </a:t>
            </a:r>
            <a:r>
              <a:rPr lang="en-US" altLang="en-US" b="1" dirty="0">
                <a:solidFill>
                  <a:schemeClr val="accent1"/>
                </a:solidFill>
              </a:rPr>
              <a:t>through Junior Cycle</a:t>
            </a:r>
            <a:endParaRPr lang="en-US" altLang="en-US" dirty="0" smtClean="0">
              <a:solidFill>
                <a:schemeClr val="accent1"/>
              </a:solidFill>
            </a:endParaRPr>
          </a:p>
        </p:txBody>
      </p:sp>
    </p:spTree>
    <p:extLst>
      <p:ext uri="{BB962C8B-B14F-4D97-AF65-F5344CB8AC3E}">
        <p14:creationId xmlns:p14="http://schemas.microsoft.com/office/powerpoint/2010/main" val="2267143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smtClean="0">
                <a:solidFill>
                  <a:schemeClr val="accent1"/>
                </a:solidFill>
              </a:rPr>
              <a:t>Pathway through Junior Cycle</a:t>
            </a:r>
          </a:p>
        </p:txBody>
      </p:sp>
      <p:sp>
        <p:nvSpPr>
          <p:cNvPr id="21507" name="Content Placeholder 2"/>
          <p:cNvSpPr>
            <a:spLocks noGrp="1"/>
          </p:cNvSpPr>
          <p:nvPr>
            <p:ph idx="1"/>
          </p:nvPr>
        </p:nvSpPr>
        <p:spPr/>
        <p:txBody>
          <a:bodyPr/>
          <a:lstStyle/>
          <a:p>
            <a:r>
              <a:rPr lang="en-IE" altLang="en-US" dirty="0" smtClean="0">
                <a:solidFill>
                  <a:schemeClr val="accent1"/>
                </a:solidFill>
              </a:rPr>
              <a:t>When children move into 2</a:t>
            </a:r>
            <a:r>
              <a:rPr lang="en-IE" altLang="en-US" baseline="30000" dirty="0" smtClean="0">
                <a:solidFill>
                  <a:schemeClr val="accent1"/>
                </a:solidFill>
              </a:rPr>
              <a:t>nd</a:t>
            </a:r>
            <a:r>
              <a:rPr lang="en-IE" altLang="en-US" dirty="0" smtClean="0">
                <a:solidFill>
                  <a:schemeClr val="accent1"/>
                </a:solidFill>
              </a:rPr>
              <a:t> level it is best practice that they are exposed to all subjects offered to 1</a:t>
            </a:r>
            <a:r>
              <a:rPr lang="en-IE" altLang="en-US" baseline="30000" dirty="0" smtClean="0">
                <a:solidFill>
                  <a:schemeClr val="accent1"/>
                </a:solidFill>
              </a:rPr>
              <a:t>st</a:t>
            </a:r>
            <a:r>
              <a:rPr lang="en-IE" altLang="en-US" dirty="0" smtClean="0">
                <a:solidFill>
                  <a:schemeClr val="accent1"/>
                </a:solidFill>
              </a:rPr>
              <a:t> years in their school. </a:t>
            </a:r>
          </a:p>
          <a:p>
            <a:r>
              <a:rPr lang="en-IE" altLang="en-US" dirty="0" smtClean="0">
                <a:solidFill>
                  <a:schemeClr val="accent1"/>
                </a:solidFill>
              </a:rPr>
              <a:t>It is preferable that all children have this option. </a:t>
            </a:r>
          </a:p>
          <a:p>
            <a:r>
              <a:rPr lang="en-IE" altLang="en-US" dirty="0" smtClean="0">
                <a:solidFill>
                  <a:schemeClr val="accent1"/>
                </a:solidFill>
              </a:rPr>
              <a:t>Most make choices and reduce their subject numbers over the course of 1</a:t>
            </a:r>
            <a:r>
              <a:rPr lang="en-IE" altLang="en-US" baseline="30000" dirty="0" smtClean="0">
                <a:solidFill>
                  <a:schemeClr val="accent1"/>
                </a:solidFill>
              </a:rPr>
              <a:t>st</a:t>
            </a:r>
            <a:r>
              <a:rPr lang="en-IE" altLang="en-US" dirty="0" smtClean="0">
                <a:solidFill>
                  <a:schemeClr val="accent1"/>
                </a:solidFill>
              </a:rPr>
              <a:t> year.</a:t>
            </a:r>
            <a:endParaRPr lang="en-US" altLang="en-US" dirty="0" smtClean="0">
              <a:solidFill>
                <a:schemeClr val="accent1"/>
              </a:solidFill>
            </a:endParaRPr>
          </a:p>
        </p:txBody>
      </p:sp>
    </p:spTree>
    <p:extLst>
      <p:ext uri="{BB962C8B-B14F-4D97-AF65-F5344CB8AC3E}">
        <p14:creationId xmlns:p14="http://schemas.microsoft.com/office/powerpoint/2010/main" val="33949985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b="1" dirty="0" smtClean="0">
                <a:solidFill>
                  <a:schemeClr val="accent1"/>
                </a:solidFill>
              </a:rPr>
              <a:t>Pathway through Junior Cycle</a:t>
            </a:r>
          </a:p>
        </p:txBody>
      </p:sp>
      <p:sp>
        <p:nvSpPr>
          <p:cNvPr id="23555" name="Content Placeholder 2"/>
          <p:cNvSpPr>
            <a:spLocks noGrp="1"/>
          </p:cNvSpPr>
          <p:nvPr>
            <p:ph idx="1"/>
          </p:nvPr>
        </p:nvSpPr>
        <p:spPr/>
        <p:txBody>
          <a:bodyPr/>
          <a:lstStyle/>
          <a:p>
            <a:r>
              <a:rPr lang="en-IE" altLang="en-US" dirty="0" smtClean="0">
                <a:solidFill>
                  <a:schemeClr val="accent1"/>
                </a:solidFill>
              </a:rPr>
              <a:t>For children with Down syndrome, this subject reduction usually starts around Halloween in 1</a:t>
            </a:r>
            <a:r>
              <a:rPr lang="en-IE" altLang="en-US" baseline="30000" dirty="0" smtClean="0">
                <a:solidFill>
                  <a:schemeClr val="accent1"/>
                </a:solidFill>
              </a:rPr>
              <a:t>st</a:t>
            </a:r>
            <a:r>
              <a:rPr lang="en-IE" altLang="en-US" dirty="0" smtClean="0">
                <a:solidFill>
                  <a:schemeClr val="accent1"/>
                </a:solidFill>
              </a:rPr>
              <a:t> year with further reductions at Christmas time (maybe languages, maybe Science/Woodwork or some other subjects).   </a:t>
            </a:r>
          </a:p>
          <a:p>
            <a:r>
              <a:rPr lang="en-IE" altLang="en-US" dirty="0" smtClean="0">
                <a:solidFill>
                  <a:schemeClr val="accent1"/>
                </a:solidFill>
              </a:rPr>
              <a:t> It all depends on the child’s interests and aptitudes.</a:t>
            </a:r>
            <a:endParaRPr lang="en-US" altLang="en-US" dirty="0" smtClean="0">
              <a:solidFill>
                <a:schemeClr val="accent1"/>
              </a:solidFill>
            </a:endParaRPr>
          </a:p>
          <a:p>
            <a:endParaRPr lang="en-US" altLang="en-US" dirty="0" smtClean="0"/>
          </a:p>
        </p:txBody>
      </p:sp>
    </p:spTree>
    <p:extLst>
      <p:ext uri="{BB962C8B-B14F-4D97-AF65-F5344CB8AC3E}">
        <p14:creationId xmlns:p14="http://schemas.microsoft.com/office/powerpoint/2010/main" val="14449685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b="1" dirty="0" smtClean="0">
                <a:solidFill>
                  <a:schemeClr val="accent1"/>
                </a:solidFill>
              </a:rPr>
              <a:t>Pathway through Junior Cycle</a:t>
            </a:r>
          </a:p>
        </p:txBody>
      </p:sp>
      <p:sp>
        <p:nvSpPr>
          <p:cNvPr id="25603" name="Content Placeholder 2"/>
          <p:cNvSpPr>
            <a:spLocks noGrp="1"/>
          </p:cNvSpPr>
          <p:nvPr>
            <p:ph idx="1"/>
          </p:nvPr>
        </p:nvSpPr>
        <p:spPr/>
        <p:txBody>
          <a:bodyPr/>
          <a:lstStyle/>
          <a:p>
            <a:r>
              <a:rPr lang="en-IE" altLang="en-US" dirty="0" smtClean="0">
                <a:solidFill>
                  <a:schemeClr val="accent1"/>
                </a:solidFill>
              </a:rPr>
              <a:t>At the beginning of 2</a:t>
            </a:r>
            <a:r>
              <a:rPr lang="en-IE" altLang="en-US" baseline="30000" dirty="0" smtClean="0">
                <a:solidFill>
                  <a:schemeClr val="accent1"/>
                </a:solidFill>
              </a:rPr>
              <a:t>nd</a:t>
            </a:r>
            <a:r>
              <a:rPr lang="en-IE" altLang="en-US" dirty="0" smtClean="0">
                <a:solidFill>
                  <a:schemeClr val="accent1"/>
                </a:solidFill>
              </a:rPr>
              <a:t> year, subjects may be further reduced </a:t>
            </a:r>
          </a:p>
          <a:p>
            <a:pPr marL="0" indent="0">
              <a:buNone/>
            </a:pPr>
            <a:r>
              <a:rPr lang="en-IE" altLang="en-US" dirty="0" smtClean="0">
                <a:solidFill>
                  <a:schemeClr val="accent1"/>
                </a:solidFill>
              </a:rPr>
              <a:t>( maybe to 5/6). </a:t>
            </a:r>
          </a:p>
          <a:p>
            <a:r>
              <a:rPr lang="en-IE" altLang="en-US" dirty="0" smtClean="0">
                <a:solidFill>
                  <a:schemeClr val="accent1"/>
                </a:solidFill>
              </a:rPr>
              <a:t>Most commonly the subjects chosen at this point are </a:t>
            </a:r>
          </a:p>
          <a:p>
            <a:pPr lvl="1"/>
            <a:r>
              <a:rPr lang="en-IE" altLang="en-US" dirty="0">
                <a:solidFill>
                  <a:schemeClr val="accent1"/>
                </a:solidFill>
              </a:rPr>
              <a:t>English (very important to maintain literacy levels), </a:t>
            </a:r>
          </a:p>
          <a:p>
            <a:pPr lvl="1"/>
            <a:r>
              <a:rPr lang="en-IE" altLang="en-US" dirty="0">
                <a:solidFill>
                  <a:schemeClr val="accent1"/>
                </a:solidFill>
              </a:rPr>
              <a:t>Home Economics, </a:t>
            </a:r>
          </a:p>
          <a:p>
            <a:pPr lvl="1"/>
            <a:r>
              <a:rPr lang="en-IE" altLang="en-US" dirty="0">
                <a:solidFill>
                  <a:schemeClr val="accent1"/>
                </a:solidFill>
              </a:rPr>
              <a:t>Civic, Social and Personal Education (CSPE), </a:t>
            </a:r>
          </a:p>
          <a:p>
            <a:pPr lvl="1"/>
            <a:r>
              <a:rPr lang="en-IE" altLang="en-US" dirty="0">
                <a:solidFill>
                  <a:schemeClr val="accent1"/>
                </a:solidFill>
              </a:rPr>
              <a:t>Art, History/Geography</a:t>
            </a:r>
          </a:p>
          <a:p>
            <a:pPr lvl="1"/>
            <a:r>
              <a:rPr lang="en-IE" altLang="en-US" dirty="0">
                <a:solidFill>
                  <a:schemeClr val="accent1"/>
                </a:solidFill>
              </a:rPr>
              <a:t> Science</a:t>
            </a:r>
            <a:endParaRPr lang="en-US" altLang="en-US" dirty="0">
              <a:solidFill>
                <a:schemeClr val="accent1"/>
              </a:solidFill>
            </a:endParaRPr>
          </a:p>
        </p:txBody>
      </p:sp>
    </p:spTree>
    <p:extLst>
      <p:ext uri="{BB962C8B-B14F-4D97-AF65-F5344CB8AC3E}">
        <p14:creationId xmlns:p14="http://schemas.microsoft.com/office/powerpoint/2010/main" val="2285070788"/>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Role of the SNA</a:t>
            </a:r>
            <a:endParaRPr lang="en-IE" b="1" dirty="0">
              <a:solidFill>
                <a:schemeClr val="accent1"/>
              </a:solidFill>
            </a:endParaRPr>
          </a:p>
        </p:txBody>
      </p:sp>
      <p:sp>
        <p:nvSpPr>
          <p:cNvPr id="3" name="Content Placeholder 2"/>
          <p:cNvSpPr>
            <a:spLocks noGrp="1"/>
          </p:cNvSpPr>
          <p:nvPr>
            <p:ph idx="1"/>
          </p:nvPr>
        </p:nvSpPr>
        <p:spPr/>
        <p:txBody>
          <a:bodyPr/>
          <a:lstStyle/>
          <a:p>
            <a:pPr marL="0" indent="0" algn="ctr">
              <a:buNone/>
            </a:pPr>
            <a:r>
              <a:rPr lang="en-US" sz="4400" dirty="0">
                <a:solidFill>
                  <a:schemeClr val="accent1">
                    <a:lumMod val="75000"/>
                  </a:schemeClr>
                </a:solidFill>
              </a:rPr>
              <a:t>The role of the SNA to support the care needs of students in mainstream classes, as set out in </a:t>
            </a:r>
            <a:r>
              <a:rPr lang="en-US" sz="4400" b="1" dirty="0">
                <a:solidFill>
                  <a:srgbClr val="FF0000"/>
                </a:solidFill>
              </a:rPr>
              <a:t>Circular </a:t>
            </a:r>
            <a:r>
              <a:rPr lang="en-US" sz="4400" b="1" dirty="0" smtClean="0">
                <a:solidFill>
                  <a:srgbClr val="FF0000"/>
                </a:solidFill>
              </a:rPr>
              <a:t>0030/2014 </a:t>
            </a:r>
            <a:r>
              <a:rPr lang="en-US" sz="4400" dirty="0" smtClean="0">
                <a:solidFill>
                  <a:schemeClr val="accent1">
                    <a:lumMod val="75000"/>
                  </a:schemeClr>
                </a:solidFill>
              </a:rPr>
              <a:t>remains </a:t>
            </a:r>
            <a:r>
              <a:rPr lang="en-US" sz="4400" dirty="0">
                <a:solidFill>
                  <a:schemeClr val="accent1">
                    <a:lumMod val="75000"/>
                  </a:schemeClr>
                </a:solidFill>
              </a:rPr>
              <a:t>unchanged. </a:t>
            </a:r>
            <a:endParaRPr lang="en-IE" sz="4400" dirty="0">
              <a:solidFill>
                <a:schemeClr val="accent1">
                  <a:lumMod val="75000"/>
                </a:schemeClr>
              </a:solidFill>
            </a:endParaRPr>
          </a:p>
          <a:p>
            <a:endParaRPr lang="en-IE" dirty="0"/>
          </a:p>
        </p:txBody>
      </p:sp>
    </p:spTree>
    <p:extLst>
      <p:ext uri="{BB962C8B-B14F-4D97-AF65-F5344CB8AC3E}">
        <p14:creationId xmlns:p14="http://schemas.microsoft.com/office/powerpoint/2010/main" val="17189734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b="1" dirty="0" smtClean="0">
                <a:solidFill>
                  <a:schemeClr val="accent1"/>
                </a:solidFill>
              </a:rPr>
              <a:t>Pathway through Junior Cycle</a:t>
            </a:r>
          </a:p>
        </p:txBody>
      </p:sp>
      <p:sp>
        <p:nvSpPr>
          <p:cNvPr id="27651" name="Content Placeholder 2"/>
          <p:cNvSpPr>
            <a:spLocks noGrp="1"/>
          </p:cNvSpPr>
          <p:nvPr>
            <p:ph idx="1"/>
          </p:nvPr>
        </p:nvSpPr>
        <p:spPr/>
        <p:txBody>
          <a:bodyPr/>
          <a:lstStyle/>
          <a:p>
            <a:r>
              <a:rPr lang="en-IE" altLang="en-US" dirty="0" smtClean="0">
                <a:solidFill>
                  <a:schemeClr val="accent1"/>
                </a:solidFill>
              </a:rPr>
              <a:t>Samples of Differentiation for these subjects are included in the Differentiation project on the DSI website. </a:t>
            </a:r>
          </a:p>
          <a:p>
            <a:r>
              <a:rPr lang="en-IE" altLang="en-US" dirty="0" smtClean="0">
                <a:solidFill>
                  <a:schemeClr val="accent1"/>
                </a:solidFill>
              </a:rPr>
              <a:t>For best results and to maintain interaction with peers and classmates, </a:t>
            </a:r>
            <a:r>
              <a:rPr lang="en-IE" altLang="en-US" b="1" dirty="0" smtClean="0">
                <a:solidFill>
                  <a:schemeClr val="accent1"/>
                </a:solidFill>
              </a:rPr>
              <a:t>the student would continue to attend all mainstream classes in the chosen subjects</a:t>
            </a:r>
            <a:endParaRPr lang="en-US" altLang="en-US" b="1" dirty="0" smtClean="0">
              <a:solidFill>
                <a:schemeClr val="accent1"/>
              </a:solidFill>
            </a:endParaRPr>
          </a:p>
          <a:p>
            <a:endParaRPr lang="en-US" altLang="en-US" dirty="0" smtClean="0"/>
          </a:p>
        </p:txBody>
      </p:sp>
    </p:spTree>
    <p:extLst>
      <p:ext uri="{BB962C8B-B14F-4D97-AF65-F5344CB8AC3E}">
        <p14:creationId xmlns:p14="http://schemas.microsoft.com/office/powerpoint/2010/main" val="3995866806"/>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b="1" dirty="0" smtClean="0">
                <a:solidFill>
                  <a:schemeClr val="accent1"/>
                </a:solidFill>
              </a:rPr>
              <a:t>Pathway through Junior Cycle</a:t>
            </a:r>
          </a:p>
        </p:txBody>
      </p:sp>
      <p:sp>
        <p:nvSpPr>
          <p:cNvPr id="32771" name="Content Placeholder 2"/>
          <p:cNvSpPr>
            <a:spLocks noGrp="1"/>
          </p:cNvSpPr>
          <p:nvPr>
            <p:ph idx="1"/>
          </p:nvPr>
        </p:nvSpPr>
        <p:spPr/>
        <p:txBody>
          <a:bodyPr>
            <a:normAutofit/>
          </a:bodyPr>
          <a:lstStyle/>
          <a:p>
            <a:pPr>
              <a:defRPr/>
            </a:pPr>
            <a:r>
              <a:rPr lang="en-IE" altLang="en-US" dirty="0" smtClean="0">
                <a:solidFill>
                  <a:schemeClr val="accent1"/>
                </a:solidFill>
              </a:rPr>
              <a:t>It is not necessary to identify exam subjects until later. </a:t>
            </a:r>
          </a:p>
          <a:p>
            <a:pPr>
              <a:defRPr/>
            </a:pPr>
            <a:r>
              <a:rPr lang="en-IE" altLang="en-US" dirty="0" smtClean="0">
                <a:solidFill>
                  <a:schemeClr val="accent1"/>
                </a:solidFill>
              </a:rPr>
              <a:t>Students can choose to take any number to Junior Certificate Exam level.  </a:t>
            </a:r>
          </a:p>
          <a:p>
            <a:pPr>
              <a:defRPr/>
            </a:pPr>
            <a:r>
              <a:rPr lang="en-IE" altLang="en-US" dirty="0" smtClean="0">
                <a:solidFill>
                  <a:schemeClr val="accent1"/>
                </a:solidFill>
              </a:rPr>
              <a:t>Some students decide to take 5 or more subjects for examination. </a:t>
            </a:r>
          </a:p>
          <a:p>
            <a:pPr>
              <a:defRPr/>
            </a:pPr>
            <a:r>
              <a:rPr lang="en-IE" altLang="en-US" dirty="0" smtClean="0">
                <a:solidFill>
                  <a:schemeClr val="accent1"/>
                </a:solidFill>
              </a:rPr>
              <a:t>Other students may opt to do I or two subjects in one exam year and to do another subject in a different year.</a:t>
            </a:r>
            <a:endParaRPr lang="en-US" altLang="en-US" dirty="0" smtClean="0">
              <a:solidFill>
                <a:schemeClr val="accent1"/>
              </a:solidFill>
            </a:endParaRPr>
          </a:p>
          <a:p>
            <a:pPr>
              <a:defRPr/>
            </a:pPr>
            <a:endParaRPr lang="en-US" altLang="en-US" dirty="0" smtClean="0"/>
          </a:p>
        </p:txBody>
      </p:sp>
    </p:spTree>
    <p:extLst>
      <p:ext uri="{BB962C8B-B14F-4D97-AF65-F5344CB8AC3E}">
        <p14:creationId xmlns:p14="http://schemas.microsoft.com/office/powerpoint/2010/main" val="30809958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b="1" dirty="0" smtClean="0">
                <a:solidFill>
                  <a:schemeClr val="accent1"/>
                </a:solidFill>
              </a:rPr>
              <a:t>Pathway through Junior Cycle</a:t>
            </a:r>
          </a:p>
        </p:txBody>
      </p:sp>
      <p:sp>
        <p:nvSpPr>
          <p:cNvPr id="31747" name="Content Placeholder 2"/>
          <p:cNvSpPr>
            <a:spLocks noGrp="1"/>
          </p:cNvSpPr>
          <p:nvPr>
            <p:ph idx="1"/>
          </p:nvPr>
        </p:nvSpPr>
        <p:spPr/>
        <p:txBody>
          <a:bodyPr/>
          <a:lstStyle/>
          <a:p>
            <a:pPr marL="0" indent="0" algn="ctr">
              <a:buNone/>
            </a:pPr>
            <a:r>
              <a:rPr lang="en-IE" altLang="en-US" sz="2400" b="1" dirty="0">
                <a:solidFill>
                  <a:srgbClr val="FF0000"/>
                </a:solidFill>
              </a:rPr>
              <a:t>Given the reduced number of subjects being studied means the student will have free periods in the school day</a:t>
            </a:r>
          </a:p>
          <a:p>
            <a:pPr marL="0" indent="0" algn="ctr">
              <a:buNone/>
            </a:pPr>
            <a:r>
              <a:rPr lang="en-IE" altLang="en-US" sz="2400" dirty="0"/>
              <a:t> </a:t>
            </a:r>
          </a:p>
          <a:p>
            <a:pPr lvl="1"/>
            <a:r>
              <a:rPr lang="en-IE" altLang="en-US" dirty="0">
                <a:solidFill>
                  <a:schemeClr val="accent1"/>
                </a:solidFill>
              </a:rPr>
              <a:t>Ideally this will be the time when resource support is offered. </a:t>
            </a:r>
          </a:p>
          <a:p>
            <a:pPr lvl="1"/>
            <a:r>
              <a:rPr lang="en-IE" altLang="en-US" dirty="0">
                <a:solidFill>
                  <a:schemeClr val="accent1"/>
                </a:solidFill>
              </a:rPr>
              <a:t>This support can be in a one to one setting or in a small group. </a:t>
            </a:r>
          </a:p>
          <a:p>
            <a:pPr lvl="1"/>
            <a:r>
              <a:rPr lang="en-IE" altLang="en-US" dirty="0">
                <a:solidFill>
                  <a:schemeClr val="accent1"/>
                </a:solidFill>
              </a:rPr>
              <a:t>The teacher best placed to offer subject support is the child’s subject teacher.</a:t>
            </a:r>
          </a:p>
          <a:p>
            <a:pPr lvl="1"/>
            <a:r>
              <a:rPr lang="en-IE" altLang="en-US" dirty="0">
                <a:solidFill>
                  <a:schemeClr val="accent1"/>
                </a:solidFill>
              </a:rPr>
              <a:t>This could happen with any subject and many benefits accrue. </a:t>
            </a:r>
          </a:p>
          <a:p>
            <a:pPr lvl="1"/>
            <a:r>
              <a:rPr lang="en-IE" altLang="en-US" dirty="0">
                <a:solidFill>
                  <a:schemeClr val="accent1"/>
                </a:solidFill>
              </a:rPr>
              <a:t>The teacher really knows and understands the student’s ability level and is able to differentiate accordingly. </a:t>
            </a:r>
          </a:p>
          <a:p>
            <a:pPr lvl="1"/>
            <a:endParaRPr lang="en-US" altLang="en-US" dirty="0">
              <a:solidFill>
                <a:schemeClr val="accent1"/>
              </a:solidFill>
            </a:endParaRPr>
          </a:p>
        </p:txBody>
      </p:sp>
    </p:spTree>
    <p:extLst>
      <p:ext uri="{BB962C8B-B14F-4D97-AF65-F5344CB8AC3E}">
        <p14:creationId xmlns:p14="http://schemas.microsoft.com/office/powerpoint/2010/main" val="40864211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b="1" dirty="0" smtClean="0">
                <a:solidFill>
                  <a:schemeClr val="accent1"/>
                </a:solidFill>
              </a:rPr>
              <a:t>Pathway through Junior Cycle</a:t>
            </a:r>
          </a:p>
        </p:txBody>
      </p:sp>
      <p:sp>
        <p:nvSpPr>
          <p:cNvPr id="35843" name="Content Placeholder 2"/>
          <p:cNvSpPr>
            <a:spLocks noGrp="1"/>
          </p:cNvSpPr>
          <p:nvPr>
            <p:ph idx="1"/>
          </p:nvPr>
        </p:nvSpPr>
        <p:spPr>
          <a:xfrm>
            <a:off x="1919288" y="1923067"/>
            <a:ext cx="8229600" cy="4385657"/>
          </a:xfrm>
        </p:spPr>
        <p:txBody>
          <a:bodyPr/>
          <a:lstStyle/>
          <a:p>
            <a:pPr marL="0" indent="0" algn="ctr">
              <a:buNone/>
              <a:defRPr/>
            </a:pPr>
            <a:r>
              <a:rPr lang="en-IE" altLang="en-US" sz="2400" b="1" dirty="0">
                <a:solidFill>
                  <a:srgbClr val="FF0000"/>
                </a:solidFill>
              </a:rPr>
              <a:t>Repeating a class is another positive way of learning for this group of students. </a:t>
            </a:r>
          </a:p>
          <a:p>
            <a:pPr marL="457200" lvl="1" indent="0">
              <a:buNone/>
              <a:defRPr/>
            </a:pPr>
            <a:r>
              <a:rPr lang="en-IE" altLang="en-US" dirty="0">
                <a:solidFill>
                  <a:schemeClr val="accent1"/>
                </a:solidFill>
              </a:rPr>
              <a:t>Many schools will have two Home Ec. groups for 1st years each week. </a:t>
            </a:r>
          </a:p>
          <a:p>
            <a:pPr marL="0" indent="0">
              <a:buNone/>
              <a:defRPr/>
            </a:pPr>
            <a:endParaRPr lang="en-IE" altLang="en-US" sz="2400" dirty="0"/>
          </a:p>
          <a:p>
            <a:pPr marL="0" indent="0" algn="ctr">
              <a:buNone/>
              <a:defRPr/>
            </a:pPr>
            <a:r>
              <a:rPr lang="en-IE" altLang="en-US" sz="2400" b="1" dirty="0">
                <a:solidFill>
                  <a:srgbClr val="FF0000"/>
                </a:solidFill>
              </a:rPr>
              <a:t>ICT skills need constant work, as do Typing skills. </a:t>
            </a:r>
          </a:p>
          <a:p>
            <a:pPr>
              <a:defRPr/>
            </a:pPr>
            <a:endParaRPr lang="en-IE" altLang="en-US" sz="2400" b="1" dirty="0">
              <a:solidFill>
                <a:srgbClr val="FF0000"/>
              </a:solidFill>
            </a:endParaRPr>
          </a:p>
          <a:p>
            <a:pPr marL="0" indent="0" algn="ctr">
              <a:buNone/>
              <a:defRPr/>
            </a:pPr>
            <a:r>
              <a:rPr lang="en-IE" altLang="en-US" sz="2400" b="1" dirty="0">
                <a:solidFill>
                  <a:srgbClr val="FF0000"/>
                </a:solidFill>
              </a:rPr>
              <a:t>Involvement in games, PE classes, music groups, library work are all possibilities depending on interest and aptitude. </a:t>
            </a:r>
          </a:p>
        </p:txBody>
      </p:sp>
    </p:spTree>
    <p:extLst>
      <p:ext uri="{BB962C8B-B14F-4D97-AF65-F5344CB8AC3E}">
        <p14:creationId xmlns:p14="http://schemas.microsoft.com/office/powerpoint/2010/main" val="1300077005"/>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b="1" dirty="0" smtClean="0">
                <a:solidFill>
                  <a:schemeClr val="accent1"/>
                </a:solidFill>
              </a:rPr>
              <a:t>Pathway through Junior Cycle</a:t>
            </a:r>
          </a:p>
        </p:txBody>
      </p:sp>
      <p:sp>
        <p:nvSpPr>
          <p:cNvPr id="35843" name="Content Placeholder 2"/>
          <p:cNvSpPr>
            <a:spLocks noGrp="1"/>
          </p:cNvSpPr>
          <p:nvPr>
            <p:ph idx="1"/>
          </p:nvPr>
        </p:nvSpPr>
        <p:spPr/>
        <p:txBody>
          <a:bodyPr/>
          <a:lstStyle/>
          <a:p>
            <a:r>
              <a:rPr lang="en-IE" altLang="en-US" dirty="0" smtClean="0">
                <a:solidFill>
                  <a:schemeClr val="accent1"/>
                </a:solidFill>
              </a:rPr>
              <a:t>Good planning, good timetabling and commitment from Principals and staff allow this system to happen.</a:t>
            </a:r>
            <a:endParaRPr lang="en-US" altLang="en-US" dirty="0" smtClean="0">
              <a:solidFill>
                <a:schemeClr val="accent1"/>
              </a:solidFill>
            </a:endParaRPr>
          </a:p>
          <a:p>
            <a:endParaRPr lang="en-US" altLang="en-US" dirty="0" smtClean="0">
              <a:solidFill>
                <a:schemeClr val="accent1"/>
              </a:solidFill>
            </a:endParaRPr>
          </a:p>
        </p:txBody>
      </p:sp>
      <p:pic>
        <p:nvPicPr>
          <p:cNvPr id="358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3068638"/>
            <a:ext cx="57150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5124"/>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IE" altLang="en-US" sz="3200" b="1" dirty="0" smtClean="0">
                <a:solidFill>
                  <a:schemeClr val="accent1"/>
                </a:solidFill>
              </a:rPr>
              <a:t>Junior Cycle Option</a:t>
            </a:r>
            <a:endParaRPr lang="en-US" altLang="en-US" sz="3200" dirty="0">
              <a:solidFill>
                <a:schemeClr val="accent1"/>
              </a:solidFill>
            </a:endParaRPr>
          </a:p>
        </p:txBody>
      </p:sp>
      <p:sp>
        <p:nvSpPr>
          <p:cNvPr id="39939" name="Content Placeholder 2"/>
          <p:cNvSpPr>
            <a:spLocks noGrp="1"/>
          </p:cNvSpPr>
          <p:nvPr>
            <p:ph idx="1"/>
          </p:nvPr>
        </p:nvSpPr>
        <p:spPr/>
        <p:txBody>
          <a:bodyPr>
            <a:normAutofit/>
          </a:bodyPr>
          <a:lstStyle/>
          <a:p>
            <a:pPr lvl="1"/>
            <a:endParaRPr lang="en-IE" altLang="en-US" dirty="0" smtClean="0"/>
          </a:p>
          <a:p>
            <a:pPr marL="457200" lvl="1" indent="0">
              <a:buNone/>
            </a:pPr>
            <a:endParaRPr lang="en-IE" altLang="en-US" dirty="0" smtClean="0"/>
          </a:p>
          <a:p>
            <a:pPr marL="457200" lvl="1" indent="0">
              <a:buNone/>
            </a:pPr>
            <a:endParaRPr lang="en-IE" altLang="en-US" dirty="0"/>
          </a:p>
          <a:p>
            <a:pPr marL="457200" lvl="1" indent="0" algn="ctr">
              <a:buNone/>
            </a:pPr>
            <a:r>
              <a:rPr lang="en-IE" altLang="en-US" sz="4800" dirty="0" smtClean="0">
                <a:solidFill>
                  <a:schemeClr val="accent1"/>
                </a:solidFill>
              </a:rPr>
              <a:t>Level 2 Learning Programmes (L2LP)</a:t>
            </a:r>
            <a:endParaRPr lang="en-US" altLang="en-US" sz="4800" dirty="0" smtClean="0">
              <a:solidFill>
                <a:schemeClr val="accent1"/>
              </a:solidFill>
            </a:endParaRPr>
          </a:p>
        </p:txBody>
      </p:sp>
    </p:spTree>
    <p:extLst>
      <p:ext uri="{BB962C8B-B14F-4D97-AF65-F5344CB8AC3E}">
        <p14:creationId xmlns:p14="http://schemas.microsoft.com/office/powerpoint/2010/main" val="3487420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IE" altLang="en-US" sz="3200" b="1" dirty="0" smtClean="0">
                <a:solidFill>
                  <a:schemeClr val="accent1"/>
                </a:solidFill>
              </a:rPr>
              <a:t>L2LP</a:t>
            </a:r>
            <a:r>
              <a:rPr lang="en-IE" altLang="en-US" sz="3200" b="1" dirty="0" smtClean="0"/>
              <a:t> </a:t>
            </a:r>
            <a:r>
              <a:rPr lang="en-US" altLang="en-US" sz="3200" dirty="0"/>
              <a:t/>
            </a:r>
            <a:br>
              <a:rPr lang="en-US" altLang="en-US" sz="3200" dirty="0"/>
            </a:br>
            <a:endParaRPr lang="en-US" altLang="en-US" sz="3200" dirty="0"/>
          </a:p>
        </p:txBody>
      </p:sp>
      <p:sp>
        <p:nvSpPr>
          <p:cNvPr id="39939" name="Content Placeholder 2"/>
          <p:cNvSpPr>
            <a:spLocks noGrp="1"/>
          </p:cNvSpPr>
          <p:nvPr>
            <p:ph idx="1"/>
          </p:nvPr>
        </p:nvSpPr>
        <p:spPr/>
        <p:txBody>
          <a:bodyPr>
            <a:normAutofit/>
          </a:bodyPr>
          <a:lstStyle/>
          <a:p>
            <a:pPr lvl="1"/>
            <a:endParaRPr lang="en-IE" altLang="en-US" dirty="0" smtClean="0"/>
          </a:p>
          <a:p>
            <a:pPr lvl="1"/>
            <a:r>
              <a:rPr lang="en-IE" altLang="en-US" dirty="0" smtClean="0">
                <a:solidFill>
                  <a:schemeClr val="accent1"/>
                </a:solidFill>
              </a:rPr>
              <a:t>Most post-primary schools now offer the option of the L2LP programme at junior cycle level</a:t>
            </a:r>
            <a:endParaRPr lang="en-IE" altLang="en-US" dirty="0">
              <a:solidFill>
                <a:schemeClr val="accent1"/>
              </a:solidFill>
            </a:endParaRPr>
          </a:p>
          <a:p>
            <a:pPr lvl="1"/>
            <a:r>
              <a:rPr lang="en-IE" altLang="en-US" dirty="0" smtClean="0">
                <a:solidFill>
                  <a:schemeClr val="accent1"/>
                </a:solidFill>
              </a:rPr>
              <a:t>Level 2 Learning Programmes (L2LPs) for students with particular special educational needs are designed to suit both special school and mainstream settings.</a:t>
            </a:r>
            <a:endParaRPr lang="en-US" altLang="en-US" dirty="0" smtClean="0">
              <a:solidFill>
                <a:schemeClr val="accent1"/>
              </a:solidFill>
            </a:endParaRPr>
          </a:p>
          <a:p>
            <a:pPr lvl="1"/>
            <a:r>
              <a:rPr lang="en-IE" altLang="en-US" dirty="0" smtClean="0">
                <a:solidFill>
                  <a:schemeClr val="accent1"/>
                </a:solidFill>
              </a:rPr>
              <a:t>L2LPs will build on prior learning and are designed primarily around 5 Priority Learning Units (PLUs) that focus on the social, personal and prevocational skills that prepare students for further study, for work and life</a:t>
            </a:r>
            <a:endParaRPr lang="en-US" altLang="en-US" dirty="0" smtClean="0">
              <a:solidFill>
                <a:schemeClr val="accent1"/>
              </a:solidFill>
            </a:endParaRPr>
          </a:p>
        </p:txBody>
      </p:sp>
    </p:spTree>
    <p:extLst>
      <p:ext uri="{BB962C8B-B14F-4D97-AF65-F5344CB8AC3E}">
        <p14:creationId xmlns:p14="http://schemas.microsoft.com/office/powerpoint/2010/main" val="26170501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z="3600" b="1" dirty="0">
                <a:solidFill>
                  <a:schemeClr val="accent1"/>
                </a:solidFill>
              </a:rPr>
              <a:t>Who should Follow this </a:t>
            </a:r>
            <a:r>
              <a:rPr lang="en-US" altLang="en-US" sz="3600" b="1" dirty="0" err="1">
                <a:solidFill>
                  <a:schemeClr val="accent1"/>
                </a:solidFill>
              </a:rPr>
              <a:t>Programme</a:t>
            </a:r>
            <a:r>
              <a:rPr lang="en-US" altLang="en-US" sz="3600" b="1" dirty="0">
                <a:solidFill>
                  <a:schemeClr val="accent1"/>
                </a:solidFill>
              </a:rPr>
              <a:t>?</a:t>
            </a:r>
          </a:p>
        </p:txBody>
      </p:sp>
      <p:sp>
        <p:nvSpPr>
          <p:cNvPr id="3" name="Content Placeholder 2"/>
          <p:cNvSpPr>
            <a:spLocks noGrp="1"/>
          </p:cNvSpPr>
          <p:nvPr>
            <p:ph idx="1"/>
          </p:nvPr>
        </p:nvSpPr>
        <p:spPr/>
        <p:txBody>
          <a:bodyPr/>
          <a:lstStyle/>
          <a:p>
            <a:pPr>
              <a:defRPr/>
            </a:pPr>
            <a:endParaRPr lang="en-IE" dirty="0" smtClean="0"/>
          </a:p>
          <a:p>
            <a:pPr marL="0" indent="0" algn="ctr">
              <a:buNone/>
              <a:defRPr/>
            </a:pPr>
            <a:r>
              <a:rPr lang="en-IE" dirty="0" smtClean="0">
                <a:solidFill>
                  <a:schemeClr val="accent1"/>
                </a:solidFill>
              </a:rPr>
              <a:t>Students </a:t>
            </a:r>
            <a:r>
              <a:rPr lang="en-IE" dirty="0">
                <a:solidFill>
                  <a:schemeClr val="accent1"/>
                </a:solidFill>
              </a:rPr>
              <a:t>undertaking a L2LP are those with disabilities categorised as being in the </a:t>
            </a:r>
            <a:r>
              <a:rPr lang="en-IE" b="1" dirty="0">
                <a:solidFill>
                  <a:schemeClr val="accent1"/>
                </a:solidFill>
              </a:rPr>
              <a:t>lower mild </a:t>
            </a:r>
            <a:r>
              <a:rPr lang="en-IE" dirty="0">
                <a:solidFill>
                  <a:schemeClr val="accent1"/>
                </a:solidFill>
              </a:rPr>
              <a:t>to</a:t>
            </a:r>
            <a:r>
              <a:rPr lang="en-IE" b="1" dirty="0">
                <a:solidFill>
                  <a:schemeClr val="accent1"/>
                </a:solidFill>
              </a:rPr>
              <a:t> higher moderate </a:t>
            </a:r>
            <a:r>
              <a:rPr lang="en-IE" dirty="0">
                <a:solidFill>
                  <a:schemeClr val="accent1"/>
                </a:solidFill>
              </a:rPr>
              <a:t>range of general learning disabilities</a:t>
            </a:r>
            <a:r>
              <a:rPr lang="en-IE" dirty="0" smtClean="0">
                <a:solidFill>
                  <a:schemeClr val="accent1"/>
                </a:solidFill>
              </a:rPr>
              <a:t>.</a:t>
            </a:r>
          </a:p>
          <a:p>
            <a:pPr marL="0" indent="0" algn="ctr">
              <a:buNone/>
              <a:defRPr/>
            </a:pPr>
            <a:endParaRPr lang="en-IE" dirty="0">
              <a:solidFill>
                <a:schemeClr val="accent1"/>
              </a:solidFill>
            </a:endParaRPr>
          </a:p>
          <a:p>
            <a:pPr marL="0" indent="0" algn="ctr">
              <a:buNone/>
              <a:defRPr/>
            </a:pPr>
            <a:r>
              <a:rPr lang="en-IE" dirty="0">
                <a:solidFill>
                  <a:schemeClr val="accent1"/>
                </a:solidFill>
              </a:rPr>
              <a:t>As far as possible the student will be included in mainstream classes.</a:t>
            </a:r>
            <a:endParaRPr lang="en-US" dirty="0">
              <a:solidFill>
                <a:schemeClr val="accent1"/>
              </a:solidFill>
            </a:endParaRPr>
          </a:p>
          <a:p>
            <a:pPr marL="0" indent="0" algn="ctr">
              <a:buNone/>
              <a:defRPr/>
            </a:pPr>
            <a:endParaRPr lang="en-US" dirty="0"/>
          </a:p>
        </p:txBody>
      </p:sp>
    </p:spTree>
    <p:extLst>
      <p:ext uri="{BB962C8B-B14F-4D97-AF65-F5344CB8AC3E}">
        <p14:creationId xmlns:p14="http://schemas.microsoft.com/office/powerpoint/2010/main" val="294233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b="1" dirty="0" smtClean="0">
                <a:solidFill>
                  <a:schemeClr val="accent1"/>
                </a:solidFill>
              </a:rPr>
              <a:t>L2LP </a:t>
            </a:r>
            <a:r>
              <a:rPr lang="en-US" altLang="en-US" b="1" dirty="0" err="1" smtClean="0">
                <a:solidFill>
                  <a:schemeClr val="accent1"/>
                </a:solidFill>
              </a:rPr>
              <a:t>Programme</a:t>
            </a:r>
            <a:endParaRPr lang="en-US" altLang="en-US" b="1" dirty="0" smtClean="0">
              <a:solidFill>
                <a:schemeClr val="accent1"/>
              </a:solidFill>
            </a:endParaRPr>
          </a:p>
        </p:txBody>
      </p:sp>
      <p:sp>
        <p:nvSpPr>
          <p:cNvPr id="3" name="Content Placeholder 2"/>
          <p:cNvSpPr>
            <a:spLocks noGrp="1"/>
          </p:cNvSpPr>
          <p:nvPr>
            <p:ph idx="1"/>
          </p:nvPr>
        </p:nvSpPr>
        <p:spPr/>
        <p:txBody>
          <a:bodyPr/>
          <a:lstStyle/>
          <a:p>
            <a:pPr marL="0" indent="0">
              <a:buNone/>
              <a:defRPr/>
            </a:pPr>
            <a:r>
              <a:rPr lang="en-IE" dirty="0">
                <a:solidFill>
                  <a:schemeClr val="accent1"/>
                </a:solidFill>
              </a:rPr>
              <a:t>The material </a:t>
            </a:r>
            <a:r>
              <a:rPr lang="en-IE" dirty="0" smtClean="0">
                <a:solidFill>
                  <a:schemeClr val="accent1"/>
                </a:solidFill>
              </a:rPr>
              <a:t>contains:</a:t>
            </a:r>
          </a:p>
          <a:p>
            <a:pPr lvl="2">
              <a:buFont typeface="Wingdings" panose="05000000000000000000" pitchFamily="2" charset="2"/>
              <a:buChar char="q"/>
              <a:defRPr/>
            </a:pPr>
            <a:r>
              <a:rPr lang="en-IE" sz="3200" dirty="0">
                <a:solidFill>
                  <a:schemeClr val="accent1"/>
                </a:solidFill>
              </a:rPr>
              <a:t>L2LP guidelines for teachers</a:t>
            </a:r>
          </a:p>
          <a:p>
            <a:pPr lvl="2">
              <a:buFont typeface="Wingdings" panose="05000000000000000000" pitchFamily="2" charset="2"/>
              <a:buChar char="q"/>
              <a:defRPr/>
            </a:pPr>
            <a:r>
              <a:rPr lang="en-IE" sz="3200" dirty="0">
                <a:solidFill>
                  <a:schemeClr val="accent1"/>
                </a:solidFill>
              </a:rPr>
              <a:t>Case studies illustrating how they have been accommodated in different settings</a:t>
            </a:r>
          </a:p>
          <a:p>
            <a:pPr lvl="2">
              <a:buFont typeface="Wingdings" panose="05000000000000000000" pitchFamily="2" charset="2"/>
              <a:buChar char="q"/>
              <a:defRPr/>
            </a:pPr>
            <a:r>
              <a:rPr lang="en-IE" sz="3200" dirty="0">
                <a:solidFill>
                  <a:schemeClr val="accent1"/>
                </a:solidFill>
              </a:rPr>
              <a:t>Short videos of practice</a:t>
            </a:r>
          </a:p>
          <a:p>
            <a:pPr lvl="2">
              <a:buFont typeface="Wingdings" panose="05000000000000000000" pitchFamily="2" charset="2"/>
              <a:buChar char="q"/>
              <a:defRPr/>
            </a:pPr>
            <a:r>
              <a:rPr lang="en-IE" sz="3200" dirty="0">
                <a:solidFill>
                  <a:schemeClr val="accent1"/>
                </a:solidFill>
              </a:rPr>
              <a:t>Online tool for planning an L2LP</a:t>
            </a:r>
          </a:p>
          <a:p>
            <a:pPr marL="914400" lvl="2" indent="0" algn="ctr">
              <a:buNone/>
              <a:defRPr/>
            </a:pPr>
            <a:r>
              <a:rPr lang="en-US" sz="3200" dirty="0">
                <a:solidFill>
                  <a:schemeClr val="accent1"/>
                </a:solidFill>
                <a:hlinkClick r:id="rId2"/>
              </a:rPr>
              <a:t>www.ncca.ie</a:t>
            </a:r>
            <a:endParaRPr lang="en-US" sz="3200" dirty="0">
              <a:solidFill>
                <a:schemeClr val="accent1"/>
              </a:solidFill>
            </a:endParaRPr>
          </a:p>
          <a:p>
            <a:pPr marL="914400" lvl="2" indent="0">
              <a:buNone/>
              <a:defRPr/>
            </a:pPr>
            <a:endParaRPr lang="en-IE" sz="3200" dirty="0"/>
          </a:p>
        </p:txBody>
      </p:sp>
    </p:spTree>
    <p:extLst>
      <p:ext uri="{BB962C8B-B14F-4D97-AF65-F5344CB8AC3E}">
        <p14:creationId xmlns:p14="http://schemas.microsoft.com/office/powerpoint/2010/main" val="2985886848"/>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b="1" dirty="0" smtClean="0">
                <a:solidFill>
                  <a:schemeClr val="accent1"/>
                </a:solidFill>
              </a:rPr>
              <a:t>Useful Resources</a:t>
            </a:r>
            <a:endParaRPr lang="en-IE" b="1" dirty="0">
              <a:solidFill>
                <a:schemeClr val="accent1"/>
              </a:solidFill>
            </a:endParaRPr>
          </a:p>
        </p:txBody>
      </p:sp>
      <p:sp>
        <p:nvSpPr>
          <p:cNvPr id="3" name="Content Placeholder 2"/>
          <p:cNvSpPr>
            <a:spLocks noGrp="1"/>
          </p:cNvSpPr>
          <p:nvPr>
            <p:ph idx="1"/>
          </p:nvPr>
        </p:nvSpPr>
        <p:spPr>
          <a:xfrm>
            <a:off x="838200" y="1755648"/>
            <a:ext cx="10261156" cy="4398264"/>
          </a:xfrm>
        </p:spPr>
        <p:txBody>
          <a:bodyPr>
            <a:normAutofit/>
          </a:bodyPr>
          <a:lstStyle/>
          <a:p>
            <a:pPr marL="0" indent="0" algn="ctr">
              <a:buNone/>
            </a:pPr>
            <a:r>
              <a:rPr lang="en-US" sz="4000" dirty="0" smtClean="0">
                <a:solidFill>
                  <a:schemeClr val="accent1"/>
                </a:solidFill>
              </a:rPr>
              <a:t>Supporting </a:t>
            </a:r>
            <a:r>
              <a:rPr lang="en-US" sz="4000" dirty="0">
                <a:solidFill>
                  <a:schemeClr val="accent1"/>
                </a:solidFill>
              </a:rPr>
              <a:t>S</a:t>
            </a:r>
            <a:r>
              <a:rPr lang="en-US" sz="4000" dirty="0" smtClean="0">
                <a:solidFill>
                  <a:schemeClr val="accent1"/>
                </a:solidFill>
              </a:rPr>
              <a:t>tudents </a:t>
            </a:r>
            <a:r>
              <a:rPr lang="en-US" sz="4000" dirty="0">
                <a:solidFill>
                  <a:schemeClr val="accent1"/>
                </a:solidFill>
              </a:rPr>
              <a:t>with Down syndrome Transition from Primary to Post Primary </a:t>
            </a:r>
            <a:r>
              <a:rPr lang="en-US" sz="4000" dirty="0" smtClean="0">
                <a:solidFill>
                  <a:schemeClr val="accent1"/>
                </a:solidFill>
              </a:rPr>
              <a:t>School</a:t>
            </a:r>
          </a:p>
          <a:p>
            <a:pPr marL="0" indent="0" algn="ctr">
              <a:buNone/>
            </a:pPr>
            <a:r>
              <a:rPr lang="en-US" sz="4000" b="1" dirty="0">
                <a:solidFill>
                  <a:schemeClr val="accent1"/>
                </a:solidFill>
              </a:rPr>
              <a:t>&amp;</a:t>
            </a:r>
            <a:endParaRPr lang="en-IE" sz="4000" b="1" dirty="0">
              <a:solidFill>
                <a:schemeClr val="accent1"/>
              </a:solidFill>
            </a:endParaRPr>
          </a:p>
          <a:p>
            <a:pPr marL="0" indent="0">
              <a:buNone/>
            </a:pPr>
            <a:endParaRPr lang="en-IE" dirty="0">
              <a:solidFill>
                <a:schemeClr val="accent1"/>
              </a:solidFill>
            </a:endParaRPr>
          </a:p>
        </p:txBody>
      </p:sp>
      <p:sp>
        <p:nvSpPr>
          <p:cNvPr id="4" name="Rectangle 3"/>
          <p:cNvSpPr/>
          <p:nvPr/>
        </p:nvSpPr>
        <p:spPr>
          <a:xfrm>
            <a:off x="480767" y="3244334"/>
            <a:ext cx="11217897" cy="2554545"/>
          </a:xfrm>
          <a:prstGeom prst="rect">
            <a:avLst/>
          </a:prstGeom>
        </p:spPr>
        <p:txBody>
          <a:bodyPr wrap="square">
            <a:spAutoFit/>
          </a:bodyPr>
          <a:lstStyle/>
          <a:p>
            <a:pPr algn="ctr"/>
            <a:endParaRPr lang="en-US" sz="4000" dirty="0" smtClean="0">
              <a:solidFill>
                <a:srgbClr val="FF0000"/>
              </a:solidFill>
            </a:endParaRPr>
          </a:p>
          <a:p>
            <a:pPr algn="ctr"/>
            <a:endParaRPr lang="en-US" sz="4000" dirty="0" smtClean="0">
              <a:solidFill>
                <a:srgbClr val="FF0000"/>
              </a:solidFill>
            </a:endParaRPr>
          </a:p>
          <a:p>
            <a:pPr algn="ctr"/>
            <a:r>
              <a:rPr lang="en-US" sz="4000" dirty="0" smtClean="0">
                <a:solidFill>
                  <a:schemeClr val="accent1"/>
                </a:solidFill>
              </a:rPr>
              <a:t>Getting Ready for Post Primary School </a:t>
            </a:r>
          </a:p>
          <a:p>
            <a:pPr algn="ctr"/>
            <a:r>
              <a:rPr lang="en-US" sz="4000" dirty="0" smtClean="0">
                <a:solidFill>
                  <a:schemeClr val="accent1"/>
                </a:solidFill>
              </a:rPr>
              <a:t>My Workbook </a:t>
            </a:r>
            <a:endParaRPr lang="en-IE" sz="4000" dirty="0">
              <a:solidFill>
                <a:schemeClr val="accent1"/>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053413126"/>
      </p:ext>
    </p:extLst>
  </p:cSld>
  <p:clrMapOvr>
    <a:masterClrMapping/>
  </p:clrMapOvr>
  <mc:AlternateContent xmlns:mc="http://schemas.openxmlformats.org/markup-compatibility/2006" xmlns:p14="http://schemas.microsoft.com/office/powerpoint/2010/main">
    <mc:Choice Requires="p14">
      <p:transition spd="slow" p14:dur="3400" advTm="54364">
        <p14:reveal/>
      </p:transition>
    </mc:Choice>
    <mc:Fallback xmlns="">
      <p:transition spd="slow" advTm="543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IE" altLang="en-US" sz="4000" b="1" dirty="0">
                <a:solidFill>
                  <a:schemeClr val="bg2"/>
                </a:solidFill>
              </a:rPr>
              <a:t>What is an SNA?</a:t>
            </a:r>
            <a:endParaRPr lang="en-US" altLang="en-US" sz="4000" b="1" dirty="0">
              <a:solidFill>
                <a:schemeClr val="bg2"/>
              </a:solidFill>
            </a:endParaRPr>
          </a:p>
        </p:txBody>
      </p:sp>
      <p:sp>
        <p:nvSpPr>
          <p:cNvPr id="36867" name="Rectangle 3"/>
          <p:cNvSpPr>
            <a:spLocks noGrp="1" noChangeArrowheads="1"/>
          </p:cNvSpPr>
          <p:nvPr>
            <p:ph idx="1"/>
          </p:nvPr>
        </p:nvSpPr>
        <p:spPr>
          <a:xfrm>
            <a:off x="838200" y="1690688"/>
            <a:ext cx="10515600" cy="4351338"/>
          </a:xfrm>
        </p:spPr>
        <p:txBody>
          <a:bodyPr/>
          <a:lstStyle/>
          <a:p>
            <a:pPr eaLnBrk="1" hangingPunct="1">
              <a:buFontTx/>
              <a:buNone/>
            </a:pPr>
            <a:endParaRPr lang="en-IE" altLang="en-US" dirty="0" smtClean="0"/>
          </a:p>
          <a:p>
            <a:pPr eaLnBrk="1" hangingPunct="1">
              <a:buFontTx/>
              <a:buNone/>
            </a:pPr>
            <a:r>
              <a:rPr lang="en-IE" altLang="en-US" dirty="0" smtClean="0">
                <a:solidFill>
                  <a:schemeClr val="accent1"/>
                </a:solidFill>
              </a:rPr>
              <a:t>The </a:t>
            </a:r>
            <a:r>
              <a:rPr lang="en-IE" altLang="en-US" b="1" dirty="0" smtClean="0">
                <a:solidFill>
                  <a:schemeClr val="accent1"/>
                </a:solidFill>
              </a:rPr>
              <a:t>SNA</a:t>
            </a:r>
            <a:r>
              <a:rPr lang="en-IE" altLang="en-US" dirty="0" smtClean="0">
                <a:solidFill>
                  <a:schemeClr val="accent1"/>
                </a:solidFill>
              </a:rPr>
              <a:t> is an assistant who helps the child with his / her day to day needs in school under the guidance and direction of the teacher.</a:t>
            </a:r>
          </a:p>
          <a:p>
            <a:pPr algn="ctr" eaLnBrk="1" hangingPunct="1">
              <a:buFontTx/>
              <a:buNone/>
            </a:pPr>
            <a:r>
              <a:rPr lang="en-IE" altLang="en-US" dirty="0" smtClean="0"/>
              <a:t> </a:t>
            </a:r>
            <a:r>
              <a:rPr lang="en-IE" altLang="en-US" b="1" i="1" dirty="0" smtClean="0">
                <a:solidFill>
                  <a:srgbClr val="FF0000"/>
                </a:solidFill>
              </a:rPr>
              <a:t>The SNA is not a teacher</a:t>
            </a:r>
            <a:r>
              <a:rPr lang="en-US" altLang="en-US" dirty="0" smtClean="0">
                <a:solidFill>
                  <a:srgbClr val="FF0000"/>
                </a:solidFill>
              </a:rPr>
              <a:t> </a:t>
            </a:r>
          </a:p>
          <a:p>
            <a:pPr algn="ctr">
              <a:buNone/>
            </a:pPr>
            <a:r>
              <a:rPr lang="en-US" altLang="en-US" b="1" dirty="0">
                <a:solidFill>
                  <a:schemeClr val="accent1"/>
                </a:solidFill>
              </a:rPr>
              <a:t>The </a:t>
            </a:r>
            <a:r>
              <a:rPr lang="en-US" altLang="en-US" b="1" dirty="0" smtClean="0">
                <a:solidFill>
                  <a:schemeClr val="accent1"/>
                </a:solidFill>
              </a:rPr>
              <a:t>teachers </a:t>
            </a:r>
            <a:r>
              <a:rPr lang="en-US" altLang="en-US" b="1" dirty="0">
                <a:solidFill>
                  <a:schemeClr val="accent1"/>
                </a:solidFill>
              </a:rPr>
              <a:t>have primary responsibility for teaching and learning and for the social and emotional development and progress of the pupil.</a:t>
            </a:r>
          </a:p>
          <a:p>
            <a:pPr algn="ctr" eaLnBrk="1" hangingPunct="1">
              <a:buFontTx/>
              <a:buNone/>
            </a:pPr>
            <a:endParaRPr lang="en-US" altLang="en-US" dirty="0" smtClean="0">
              <a:solidFill>
                <a:schemeClr val="accent1"/>
              </a:solidFill>
            </a:endParaRPr>
          </a:p>
        </p:txBody>
      </p:sp>
    </p:spTree>
    <p:extLst>
      <p:ext uri="{BB962C8B-B14F-4D97-AF65-F5344CB8AC3E}">
        <p14:creationId xmlns:p14="http://schemas.microsoft.com/office/powerpoint/2010/main" val="271975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0000"/>
                </a:solidFill>
              </a:rPr>
              <a:t/>
            </a:r>
            <a:br>
              <a:rPr lang="en-US" b="1" dirty="0" smtClean="0">
                <a:solidFill>
                  <a:srgbClr val="FF0000"/>
                </a:solidFill>
              </a:rPr>
            </a:br>
            <a:r>
              <a:rPr lang="en-US" b="1" dirty="0" smtClean="0">
                <a:solidFill>
                  <a:schemeClr val="accent1"/>
                </a:solidFill>
              </a:rPr>
              <a:t>Getting Ready for Post Primary School </a:t>
            </a:r>
            <a:br>
              <a:rPr lang="en-US" b="1" dirty="0" smtClean="0">
                <a:solidFill>
                  <a:schemeClr val="accent1"/>
                </a:solidFill>
              </a:rPr>
            </a:br>
            <a:r>
              <a:rPr lang="en-US" b="1" dirty="0" smtClean="0">
                <a:solidFill>
                  <a:schemeClr val="accent1"/>
                </a:solidFill>
              </a:rPr>
              <a:t>My Workbook </a:t>
            </a:r>
            <a:r>
              <a:rPr lang="en-IE" dirty="0" smtClean="0">
                <a:solidFill>
                  <a:srgbClr val="FF0000"/>
                </a:solidFill>
              </a:rPr>
              <a:t/>
            </a:r>
            <a:br>
              <a:rPr lang="en-IE" dirty="0" smtClean="0">
                <a:solidFill>
                  <a:srgbClr val="FF0000"/>
                </a:solidFill>
              </a:rPr>
            </a:br>
            <a:endParaRPr lang="en-IE" dirty="0"/>
          </a:p>
        </p:txBody>
      </p:sp>
      <p:sp>
        <p:nvSpPr>
          <p:cNvPr id="3" name="Content Placeholder 2"/>
          <p:cNvSpPr>
            <a:spLocks noGrp="1"/>
          </p:cNvSpPr>
          <p:nvPr>
            <p:ph idx="1"/>
          </p:nvPr>
        </p:nvSpPr>
        <p:spPr/>
        <p:txBody>
          <a:bodyPr>
            <a:normAutofit/>
          </a:bodyPr>
          <a:lstStyle/>
          <a:p>
            <a:pPr marL="0" indent="0">
              <a:buNone/>
            </a:pPr>
            <a:r>
              <a:rPr lang="en-US" sz="4400" b="1" dirty="0" smtClean="0">
                <a:solidFill>
                  <a:schemeClr val="accent1"/>
                </a:solidFill>
              </a:rPr>
              <a:t>Part One</a:t>
            </a:r>
          </a:p>
          <a:p>
            <a:pPr marL="0" indent="0">
              <a:buNone/>
            </a:pPr>
            <a:endParaRPr lang="en-US" b="1" dirty="0" smtClean="0">
              <a:solidFill>
                <a:schemeClr val="accent1"/>
              </a:solidFill>
            </a:endParaRPr>
          </a:p>
          <a:p>
            <a:pPr lvl="1">
              <a:buFont typeface="Wingdings" panose="05000000000000000000" pitchFamily="2" charset="2"/>
              <a:buChar char="q"/>
            </a:pPr>
            <a:r>
              <a:rPr lang="en-US" sz="2800" dirty="0" smtClean="0">
                <a:solidFill>
                  <a:schemeClr val="accent1"/>
                </a:solidFill>
              </a:rPr>
              <a:t>My primary </a:t>
            </a:r>
            <a:r>
              <a:rPr lang="en-US" sz="2800" dirty="0">
                <a:solidFill>
                  <a:schemeClr val="accent1"/>
                </a:solidFill>
              </a:rPr>
              <a:t>s</a:t>
            </a:r>
            <a:r>
              <a:rPr lang="en-US" sz="2800" dirty="0" smtClean="0">
                <a:solidFill>
                  <a:schemeClr val="accent1"/>
                </a:solidFill>
              </a:rPr>
              <a:t>chool</a:t>
            </a:r>
            <a:endParaRPr lang="en-US" sz="2800" dirty="0">
              <a:solidFill>
                <a:schemeClr val="accent1"/>
              </a:solidFill>
            </a:endParaRPr>
          </a:p>
          <a:p>
            <a:pPr lvl="1">
              <a:buFont typeface="Wingdings" panose="05000000000000000000" pitchFamily="2" charset="2"/>
              <a:buChar char="q"/>
            </a:pPr>
            <a:r>
              <a:rPr lang="en-US" sz="2800" dirty="0" smtClean="0">
                <a:solidFill>
                  <a:schemeClr val="accent1"/>
                </a:solidFill>
              </a:rPr>
              <a:t>My new </a:t>
            </a:r>
            <a:r>
              <a:rPr lang="en-US" sz="2800" dirty="0">
                <a:solidFill>
                  <a:schemeClr val="accent1"/>
                </a:solidFill>
              </a:rPr>
              <a:t>s</a:t>
            </a:r>
            <a:r>
              <a:rPr lang="en-US" sz="2800" dirty="0" smtClean="0">
                <a:solidFill>
                  <a:schemeClr val="accent1"/>
                </a:solidFill>
              </a:rPr>
              <a:t>chool</a:t>
            </a:r>
          </a:p>
          <a:p>
            <a:pPr lvl="1">
              <a:buFont typeface="Wingdings" panose="05000000000000000000" pitchFamily="2" charset="2"/>
              <a:buChar char="q"/>
            </a:pPr>
            <a:r>
              <a:rPr lang="en-US" sz="2800" dirty="0" smtClean="0">
                <a:solidFill>
                  <a:schemeClr val="accent1"/>
                </a:solidFill>
              </a:rPr>
              <a:t>My friends at school</a:t>
            </a:r>
          </a:p>
          <a:p>
            <a:pPr lvl="1">
              <a:buFont typeface="Wingdings" panose="05000000000000000000" pitchFamily="2" charset="2"/>
              <a:buChar char="q"/>
            </a:pPr>
            <a:r>
              <a:rPr lang="en-US" sz="2800" dirty="0" smtClean="0">
                <a:solidFill>
                  <a:schemeClr val="accent1"/>
                </a:solidFill>
              </a:rPr>
              <a:t>People who will help me at my new school</a:t>
            </a:r>
          </a:p>
          <a:p>
            <a:pPr lvl="1">
              <a:buFont typeface="Wingdings" panose="05000000000000000000" pitchFamily="2" charset="2"/>
              <a:buChar char="q"/>
            </a:pPr>
            <a:r>
              <a:rPr lang="en-US" sz="2800" dirty="0" smtClean="0">
                <a:solidFill>
                  <a:schemeClr val="accent1"/>
                </a:solidFill>
              </a:rPr>
              <a:t>School uniform </a:t>
            </a:r>
          </a:p>
          <a:p>
            <a:pPr lvl="1">
              <a:buFont typeface="Wingdings" panose="05000000000000000000" pitchFamily="2" charset="2"/>
              <a:buChar char="q"/>
            </a:pPr>
            <a:r>
              <a:rPr lang="en-US" sz="2800" dirty="0" smtClean="0">
                <a:solidFill>
                  <a:schemeClr val="accent1"/>
                </a:solidFill>
              </a:rPr>
              <a:t>Subjects </a:t>
            </a:r>
          </a:p>
          <a:p>
            <a:pPr lvl="1">
              <a:buFont typeface="Wingdings" panose="05000000000000000000" pitchFamily="2" charset="2"/>
              <a:buChar char="q"/>
            </a:pPr>
            <a:r>
              <a:rPr lang="en-US" sz="2800" dirty="0" smtClean="0">
                <a:solidFill>
                  <a:schemeClr val="accent1"/>
                </a:solidFill>
              </a:rPr>
              <a:t>Timetables</a:t>
            </a:r>
          </a:p>
          <a:p>
            <a:pPr marL="0" indent="0">
              <a:buNone/>
            </a:pPr>
            <a:endParaRPr lang="en-US" dirty="0" smtClean="0"/>
          </a:p>
        </p:txBody>
      </p:sp>
      <p:pic>
        <p:nvPicPr>
          <p:cNvPr id="4" name="Picture 3"/>
          <p:cNvPicPr>
            <a:picLocks noChangeAspect="1"/>
          </p:cNvPicPr>
          <p:nvPr/>
        </p:nvPicPr>
        <p:blipFill>
          <a:blip r:embed="rId5"/>
          <a:stretch>
            <a:fillRect/>
          </a:stretch>
        </p:blipFill>
        <p:spPr>
          <a:xfrm>
            <a:off x="9335452" y="5570536"/>
            <a:ext cx="1933575" cy="847725"/>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226724101"/>
      </p:ext>
    </p:extLst>
  </p:cSld>
  <p:clrMapOvr>
    <a:masterClrMapping/>
  </p:clrMapOvr>
  <mc:AlternateContent xmlns:mc="http://schemas.openxmlformats.org/markup-compatibility/2006" xmlns:p14="http://schemas.microsoft.com/office/powerpoint/2010/main">
    <mc:Choice Requires="p14">
      <p:transition spd="slow" p14:dur="1500" advTm="20206">
        <p:split orient="vert"/>
      </p:transition>
    </mc:Choice>
    <mc:Fallback xmlns="">
      <p:transition spd="slow" advTm="2020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2" y="5065776"/>
            <a:ext cx="8534400" cy="928623"/>
          </a:xfrm>
        </p:spPr>
        <p:txBody>
          <a:bodyPr>
            <a:normAutofit fontScale="90000"/>
          </a:bodyPr>
          <a:lstStyle/>
          <a:p>
            <a:pPr algn="ctr"/>
            <a:r>
              <a:rPr lang="en-US" sz="3100" b="1" dirty="0">
                <a:solidFill>
                  <a:srgbClr val="FF0000"/>
                </a:solidFill>
              </a:rPr>
              <a:t/>
            </a:r>
            <a:br>
              <a:rPr lang="en-US" sz="3100" b="1" dirty="0">
                <a:solidFill>
                  <a:srgbClr val="FF0000"/>
                </a:solidFill>
              </a:rPr>
            </a:br>
            <a:r>
              <a:rPr lang="en-US" sz="3100" b="1" dirty="0" smtClean="0">
                <a:solidFill>
                  <a:srgbClr val="FF0000"/>
                </a:solidFill>
              </a:rPr>
              <a:t>Getting </a:t>
            </a:r>
            <a:r>
              <a:rPr lang="en-US" sz="3100" b="1" dirty="0">
                <a:solidFill>
                  <a:srgbClr val="FF0000"/>
                </a:solidFill>
              </a:rPr>
              <a:t>Ready for Post Primary School </a:t>
            </a:r>
            <a:br>
              <a:rPr lang="en-US" sz="3100" b="1" dirty="0">
                <a:solidFill>
                  <a:srgbClr val="FF0000"/>
                </a:solidFill>
              </a:rPr>
            </a:br>
            <a:r>
              <a:rPr lang="en-US" sz="3100" b="1" dirty="0">
                <a:solidFill>
                  <a:srgbClr val="FF0000"/>
                </a:solidFill>
              </a:rPr>
              <a:t>My Workbook </a:t>
            </a:r>
            <a:r>
              <a:rPr lang="en-IE" dirty="0">
                <a:solidFill>
                  <a:srgbClr val="FF0000"/>
                </a:solidFill>
              </a:rPr>
              <a:t/>
            </a:r>
            <a:br>
              <a:rPr lang="en-IE" dirty="0">
                <a:solidFill>
                  <a:srgbClr val="FF0000"/>
                </a:solidFill>
              </a:rPr>
            </a:br>
            <a:endParaRPr lang="en-IE" dirty="0"/>
          </a:p>
        </p:txBody>
      </p:sp>
      <p:sp>
        <p:nvSpPr>
          <p:cNvPr id="3" name="Content Placeholder 2"/>
          <p:cNvSpPr>
            <a:spLocks noGrp="1"/>
          </p:cNvSpPr>
          <p:nvPr>
            <p:ph idx="1"/>
          </p:nvPr>
        </p:nvSpPr>
        <p:spPr>
          <a:xfrm>
            <a:off x="768096" y="594360"/>
            <a:ext cx="8450516" cy="4471416"/>
          </a:xfrm>
        </p:spPr>
        <p:txBody>
          <a:bodyPr>
            <a:normAutofit fontScale="25000" lnSpcReduction="20000"/>
          </a:bodyPr>
          <a:lstStyle/>
          <a:p>
            <a:pPr marL="0" indent="0">
              <a:buNone/>
            </a:pPr>
            <a:r>
              <a:rPr lang="en-US" sz="8000" b="1" dirty="0" smtClean="0">
                <a:solidFill>
                  <a:schemeClr val="accent1"/>
                </a:solidFill>
              </a:rPr>
              <a:t>Part Two </a:t>
            </a:r>
          </a:p>
          <a:p>
            <a:pPr marL="0" indent="0">
              <a:buNone/>
            </a:pPr>
            <a:r>
              <a:rPr lang="en-US" sz="8000" b="1" i="1" u="sng" dirty="0" smtClean="0">
                <a:solidFill>
                  <a:schemeClr val="accent1"/>
                </a:solidFill>
              </a:rPr>
              <a:t>Suitable </a:t>
            </a:r>
            <a:r>
              <a:rPr lang="en-US" sz="8000" b="1" i="1" u="sng" dirty="0">
                <a:solidFill>
                  <a:schemeClr val="accent1"/>
                </a:solidFill>
              </a:rPr>
              <a:t>for use in the first weeks of the new term</a:t>
            </a:r>
            <a:endParaRPr lang="en-IE" sz="8000" b="1" i="1" u="sng" dirty="0">
              <a:solidFill>
                <a:schemeClr val="accent1"/>
              </a:solidFill>
            </a:endParaRPr>
          </a:p>
          <a:p>
            <a:pPr marL="0" indent="0">
              <a:buNone/>
            </a:pPr>
            <a:endParaRPr lang="en-US" sz="6200" b="1" dirty="0" smtClean="0">
              <a:solidFill>
                <a:schemeClr val="accent1"/>
              </a:solidFill>
            </a:endParaRPr>
          </a:p>
          <a:p>
            <a:r>
              <a:rPr lang="en-IE" sz="9600" dirty="0" smtClean="0">
                <a:solidFill>
                  <a:schemeClr val="accent1"/>
                </a:solidFill>
              </a:rPr>
              <a:t>Times to remember</a:t>
            </a:r>
          </a:p>
          <a:p>
            <a:r>
              <a:rPr lang="en-IE" sz="9600" dirty="0" smtClean="0">
                <a:solidFill>
                  <a:schemeClr val="accent1"/>
                </a:solidFill>
              </a:rPr>
              <a:t>My timetable</a:t>
            </a:r>
          </a:p>
          <a:p>
            <a:r>
              <a:rPr lang="en-IE" sz="9600" dirty="0" smtClean="0">
                <a:solidFill>
                  <a:schemeClr val="accent1"/>
                </a:solidFill>
              </a:rPr>
              <a:t>My teachers &amp; subjects</a:t>
            </a:r>
          </a:p>
          <a:p>
            <a:r>
              <a:rPr lang="en-IE" sz="9600" dirty="0" smtClean="0">
                <a:solidFill>
                  <a:schemeClr val="accent1"/>
                </a:solidFill>
              </a:rPr>
              <a:t>What do I need</a:t>
            </a:r>
            <a:r>
              <a:rPr lang="en-IE" sz="9600" dirty="0">
                <a:solidFill>
                  <a:schemeClr val="accent1"/>
                </a:solidFill>
              </a:rPr>
              <a:t>? </a:t>
            </a:r>
            <a:endParaRPr lang="en-IE" sz="9600" dirty="0" smtClean="0">
              <a:solidFill>
                <a:schemeClr val="accent1"/>
              </a:solidFill>
            </a:endParaRPr>
          </a:p>
          <a:p>
            <a:r>
              <a:rPr lang="en-IE" sz="9600" dirty="0" smtClean="0">
                <a:solidFill>
                  <a:schemeClr val="accent1"/>
                </a:solidFill>
              </a:rPr>
              <a:t>My thinking time</a:t>
            </a:r>
          </a:p>
          <a:p>
            <a:r>
              <a:rPr lang="en-IE" sz="9600" dirty="0" smtClean="0">
                <a:solidFill>
                  <a:schemeClr val="accent1"/>
                </a:solidFill>
              </a:rPr>
              <a:t>Pictures of my teachers</a:t>
            </a:r>
          </a:p>
          <a:p>
            <a:r>
              <a:rPr lang="en-IE" sz="9600" dirty="0" smtClean="0">
                <a:solidFill>
                  <a:schemeClr val="accent1"/>
                </a:solidFill>
              </a:rPr>
              <a:t>Pictures of other people in my school</a:t>
            </a:r>
          </a:p>
          <a:p>
            <a:r>
              <a:rPr lang="en-IE" sz="9600" dirty="0" smtClean="0">
                <a:solidFill>
                  <a:schemeClr val="accent1"/>
                </a:solidFill>
              </a:rPr>
              <a:t>Getting  organised</a:t>
            </a:r>
          </a:p>
          <a:p>
            <a:r>
              <a:rPr lang="en-IE" sz="9600" dirty="0" smtClean="0">
                <a:solidFill>
                  <a:schemeClr val="accent1"/>
                </a:solidFill>
              </a:rPr>
              <a:t>What to do if…….</a:t>
            </a:r>
            <a:endParaRPr lang="en-US" sz="9600" dirty="0">
              <a:solidFill>
                <a:schemeClr val="accent1"/>
              </a:solidFill>
            </a:endParaRPr>
          </a:p>
        </p:txBody>
      </p:sp>
      <p:pic>
        <p:nvPicPr>
          <p:cNvPr id="4" name="Picture 3"/>
          <p:cNvPicPr>
            <a:picLocks noChangeAspect="1"/>
          </p:cNvPicPr>
          <p:nvPr/>
        </p:nvPicPr>
        <p:blipFill>
          <a:blip r:embed="rId5"/>
          <a:stretch>
            <a:fillRect/>
          </a:stretch>
        </p:blipFill>
        <p:spPr>
          <a:xfrm>
            <a:off x="9564052" y="5410009"/>
            <a:ext cx="1933575" cy="847725"/>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619475310"/>
      </p:ext>
    </p:extLst>
  </p:cSld>
  <p:clrMapOvr>
    <a:masterClrMapping/>
  </p:clrMapOvr>
  <mc:AlternateContent xmlns:mc="http://schemas.openxmlformats.org/markup-compatibility/2006" xmlns:p14="http://schemas.microsoft.com/office/powerpoint/2010/main">
    <mc:Choice Requires="p14">
      <p:transition spd="slow" p14:dur="1500" advTm="20239">
        <p:split orient="vert"/>
      </p:transition>
    </mc:Choice>
    <mc:Fallback xmlns="">
      <p:transition spd="slow" advTm="20239">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844296" y="337693"/>
            <a:ext cx="10515600" cy="1325563"/>
          </a:xfrm>
        </p:spPr>
        <p:txBody>
          <a:bodyPr/>
          <a:lstStyle/>
          <a:p>
            <a:r>
              <a:rPr lang="en-US" b="1" dirty="0">
                <a:solidFill>
                  <a:schemeClr val="accent1"/>
                </a:solidFill>
              </a:rPr>
              <a:t>Further Information</a:t>
            </a:r>
            <a:endParaRPr lang="en-IE" b="1" dirty="0">
              <a:solidFill>
                <a:schemeClr val="accent1"/>
              </a:solidFill>
            </a:endParaRPr>
          </a:p>
        </p:txBody>
      </p:sp>
      <p:sp>
        <p:nvSpPr>
          <p:cNvPr id="3" name="Content Placeholder 2"/>
          <p:cNvSpPr>
            <a:spLocks noGrp="1"/>
          </p:cNvSpPr>
          <p:nvPr>
            <p:ph idx="1"/>
          </p:nvPr>
        </p:nvSpPr>
        <p:spPr/>
        <p:txBody>
          <a:bodyPr>
            <a:normAutofit/>
          </a:bodyPr>
          <a:lstStyle/>
          <a:p>
            <a:pPr marL="0" indent="0" algn="ctr">
              <a:buNone/>
              <a:defRPr/>
            </a:pPr>
            <a:r>
              <a:rPr lang="en-IE" sz="4800" dirty="0"/>
              <a:t>There are a number of online presentations and a resources list you can access at the following link:</a:t>
            </a:r>
            <a:br>
              <a:rPr lang="en-IE" sz="4800" dirty="0"/>
            </a:br>
            <a:r>
              <a:rPr lang="en-IE" sz="4800" b="1" u="sng" dirty="0">
                <a:hlinkClick r:id="rId2"/>
              </a:rPr>
              <a:t>https://downsyndrome.ie/online-education-seminars</a:t>
            </a:r>
            <a:r>
              <a:rPr lang="en-IE" sz="4800" dirty="0"/>
              <a:t/>
            </a:r>
            <a:br>
              <a:rPr lang="en-IE" sz="4800" dirty="0"/>
            </a:br>
            <a:endParaRPr lang="en-US" sz="4800" dirty="0">
              <a:solidFill>
                <a:schemeClr val="accent1"/>
              </a:solidFill>
            </a:endParaRPr>
          </a:p>
        </p:txBody>
      </p:sp>
    </p:spTree>
    <p:extLst>
      <p:ext uri="{BB962C8B-B14F-4D97-AF65-F5344CB8AC3E}">
        <p14:creationId xmlns:p14="http://schemas.microsoft.com/office/powerpoint/2010/main" val="25352704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Further Information</a:t>
            </a:r>
            <a:r>
              <a:rPr lang="en-IE" b="1" dirty="0">
                <a:solidFill>
                  <a:srgbClr val="FF0000"/>
                </a:solidFill>
              </a:rPr>
              <a:t/>
            </a:r>
            <a:br>
              <a:rPr lang="en-IE" b="1" dirty="0">
                <a:solidFill>
                  <a:srgbClr val="FF0000"/>
                </a:solidFill>
              </a:rPr>
            </a:br>
            <a:endParaRPr lang="en-IE" dirty="0"/>
          </a:p>
        </p:txBody>
      </p:sp>
      <p:sp>
        <p:nvSpPr>
          <p:cNvPr id="3" name="Content Placeholder 2"/>
          <p:cNvSpPr>
            <a:spLocks noGrp="1"/>
          </p:cNvSpPr>
          <p:nvPr>
            <p:ph idx="1"/>
          </p:nvPr>
        </p:nvSpPr>
        <p:spPr/>
        <p:txBody>
          <a:bodyPr>
            <a:normAutofit/>
          </a:bodyPr>
          <a:lstStyle/>
          <a:p>
            <a:pPr marL="0" indent="0" algn="ctr">
              <a:buNone/>
            </a:pPr>
            <a:r>
              <a:rPr lang="en-IE" sz="4400" dirty="0"/>
              <a:t>T</a:t>
            </a:r>
            <a:r>
              <a:rPr lang="en-IE" sz="4400" dirty="0" smtClean="0"/>
              <a:t>here </a:t>
            </a:r>
            <a:r>
              <a:rPr lang="en-IE" sz="4400" dirty="0"/>
              <a:t>are other resources that would be useful in the ‘education professional’ section of the website</a:t>
            </a:r>
            <a:br>
              <a:rPr lang="en-IE" sz="4400" dirty="0"/>
            </a:br>
            <a:r>
              <a:rPr lang="en-IE" sz="4400" b="1" u="sng" dirty="0">
                <a:hlinkClick r:id="rId2"/>
              </a:rPr>
              <a:t>https://downsyndrome.ie/support-detail/education-professionals/</a:t>
            </a:r>
            <a:r>
              <a:rPr lang="en-IE" sz="4400" dirty="0"/>
              <a:t/>
            </a:r>
            <a:br>
              <a:rPr lang="en-IE" sz="4400" dirty="0"/>
            </a:br>
            <a:endParaRPr lang="en-IE" sz="4400" dirty="0"/>
          </a:p>
        </p:txBody>
      </p:sp>
    </p:spTree>
    <p:extLst>
      <p:ext uri="{BB962C8B-B14F-4D97-AF65-F5344CB8AC3E}">
        <p14:creationId xmlns:p14="http://schemas.microsoft.com/office/powerpoint/2010/main" val="19510149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b="1" dirty="0" smtClean="0">
                <a:solidFill>
                  <a:schemeClr val="accent1"/>
                </a:solidFill>
              </a:rPr>
              <a:t>Other</a:t>
            </a:r>
            <a:r>
              <a:rPr lang="en-US" dirty="0" smtClean="0"/>
              <a:t> </a:t>
            </a:r>
            <a:r>
              <a:rPr lang="en-US" b="1" dirty="0" smtClean="0">
                <a:solidFill>
                  <a:schemeClr val="accent1"/>
                </a:solidFill>
              </a:rPr>
              <a:t>Useful Resources</a:t>
            </a:r>
            <a:endParaRPr lang="en-IE" b="1" dirty="0">
              <a:solidFill>
                <a:schemeClr val="accent1"/>
              </a:solidFill>
            </a:endParaRPr>
          </a:p>
        </p:txBody>
      </p:sp>
      <p:sp>
        <p:nvSpPr>
          <p:cNvPr id="3" name="Content Placeholder 2"/>
          <p:cNvSpPr>
            <a:spLocks noGrp="1"/>
          </p:cNvSpPr>
          <p:nvPr>
            <p:ph idx="1"/>
          </p:nvPr>
        </p:nvSpPr>
        <p:spPr>
          <a:xfrm>
            <a:off x="838200" y="1755648"/>
            <a:ext cx="10261156" cy="4398264"/>
          </a:xfrm>
        </p:spPr>
        <p:txBody>
          <a:bodyPr>
            <a:normAutofit/>
          </a:bodyPr>
          <a:lstStyle/>
          <a:p>
            <a:pPr marL="0" indent="0" algn="ctr">
              <a:buNone/>
            </a:pPr>
            <a:r>
              <a:rPr lang="en-US" b="1" dirty="0">
                <a:solidFill>
                  <a:schemeClr val="accent1"/>
                </a:solidFill>
              </a:rPr>
              <a:t>Supporting Children with Down syndrome in Special School</a:t>
            </a:r>
          </a:p>
          <a:p>
            <a:pPr marL="0" indent="0" algn="ctr">
              <a:buNone/>
            </a:pPr>
            <a:endParaRPr lang="en-US" b="1" dirty="0">
              <a:solidFill>
                <a:schemeClr val="accent1"/>
              </a:solidFill>
            </a:endParaRPr>
          </a:p>
          <a:p>
            <a:pPr marL="0" indent="0" algn="ctr">
              <a:buNone/>
            </a:pPr>
            <a:r>
              <a:rPr lang="en-US" b="1" dirty="0">
                <a:solidFill>
                  <a:schemeClr val="accent1"/>
                </a:solidFill>
              </a:rPr>
              <a:t>Supporting Children with Down syndrome in Primary School</a:t>
            </a:r>
          </a:p>
          <a:p>
            <a:pPr marL="0" indent="0" algn="ctr">
              <a:buNone/>
            </a:pPr>
            <a:endParaRPr lang="en-US" dirty="0">
              <a:solidFill>
                <a:schemeClr val="accent1"/>
              </a:solidFill>
            </a:endParaRPr>
          </a:p>
          <a:p>
            <a:pPr marL="0" indent="0" algn="ctr">
              <a:buNone/>
            </a:pPr>
            <a:r>
              <a:rPr lang="en-US" b="1" dirty="0">
                <a:solidFill>
                  <a:schemeClr val="accent1"/>
                </a:solidFill>
              </a:rPr>
              <a:t>Supporting Students with Down syndrome in Post Primary School</a:t>
            </a:r>
            <a:br>
              <a:rPr lang="en-US" b="1" dirty="0">
                <a:solidFill>
                  <a:schemeClr val="accent1"/>
                </a:solidFill>
              </a:rPr>
            </a:br>
            <a:endParaRPr lang="en-US" b="1" dirty="0">
              <a:solidFill>
                <a:schemeClr val="accent1"/>
              </a:solidFill>
            </a:endParaRPr>
          </a:p>
          <a:p>
            <a:pPr marL="0" indent="0">
              <a:buNone/>
            </a:pPr>
            <a:endParaRPr lang="en-IE" dirty="0">
              <a:solidFill>
                <a:schemeClr val="accent1"/>
              </a:solidFill>
            </a:endParaRPr>
          </a:p>
        </p:txBody>
      </p:sp>
      <p:sp>
        <p:nvSpPr>
          <p:cNvPr id="4" name="Rectangle 3"/>
          <p:cNvSpPr/>
          <p:nvPr/>
        </p:nvSpPr>
        <p:spPr>
          <a:xfrm>
            <a:off x="480767" y="3244334"/>
            <a:ext cx="11217897" cy="1323439"/>
          </a:xfrm>
          <a:prstGeom prst="rect">
            <a:avLst/>
          </a:prstGeom>
        </p:spPr>
        <p:txBody>
          <a:bodyPr wrap="square">
            <a:spAutoFit/>
          </a:bodyPr>
          <a:lstStyle/>
          <a:p>
            <a:pPr algn="ctr"/>
            <a:endParaRPr lang="en-US" sz="4000" dirty="0" smtClean="0">
              <a:solidFill>
                <a:srgbClr val="FF0000"/>
              </a:solidFill>
            </a:endParaRPr>
          </a:p>
          <a:p>
            <a:pPr algn="ctr"/>
            <a:endParaRPr lang="en-US" sz="4000" dirty="0" smtClean="0">
              <a:solidFill>
                <a:srgbClr val="FF0000"/>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196636586"/>
      </p:ext>
    </p:extLst>
  </p:cSld>
  <p:clrMapOvr>
    <a:masterClrMapping/>
  </p:clrMapOvr>
  <mc:AlternateContent xmlns:mc="http://schemas.openxmlformats.org/markup-compatibility/2006" xmlns:p14="http://schemas.microsoft.com/office/powerpoint/2010/main">
    <mc:Choice Requires="p14">
      <p:transition spd="slow" p14:dur="3400" advTm="54364">
        <p14:reveal/>
      </p:transition>
    </mc:Choice>
    <mc:Fallback xmlns="">
      <p:transition spd="slow" advTm="543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Useful Resources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7803" y="1690688"/>
            <a:ext cx="2737073" cy="4351338"/>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38200" y="1690688"/>
            <a:ext cx="2875503" cy="4351338"/>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7307" y="1690688"/>
            <a:ext cx="2941017" cy="4351338"/>
          </a:xfrm>
          <a:prstGeom prst="rect">
            <a:avLst/>
          </a:prstGeom>
        </p:spPr>
      </p:pic>
    </p:spTree>
    <p:extLst>
      <p:ext uri="{BB962C8B-B14F-4D97-AF65-F5344CB8AC3E}">
        <p14:creationId xmlns:p14="http://schemas.microsoft.com/office/powerpoint/2010/main" val="39776850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Useful Resources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3320" y="1771048"/>
            <a:ext cx="2772304" cy="4412790"/>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608676" y="1690688"/>
            <a:ext cx="3479272" cy="4351338"/>
          </a:xfrm>
        </p:spPr>
      </p:pic>
    </p:spTree>
    <p:extLst>
      <p:ext uri="{BB962C8B-B14F-4D97-AF65-F5344CB8AC3E}">
        <p14:creationId xmlns:p14="http://schemas.microsoft.com/office/powerpoint/2010/main" val="12652488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Acknowledgement</a:t>
            </a:r>
          </a:p>
        </p:txBody>
      </p:sp>
      <p:sp>
        <p:nvSpPr>
          <p:cNvPr id="41987" name="Content Placeholder 2"/>
          <p:cNvSpPr>
            <a:spLocks noGrp="1"/>
          </p:cNvSpPr>
          <p:nvPr>
            <p:ph idx="1"/>
          </p:nvPr>
        </p:nvSpPr>
        <p:spPr/>
        <p:txBody>
          <a:bodyPr/>
          <a:lstStyle/>
          <a:p>
            <a:pPr marL="0" indent="0" algn="ctr">
              <a:buNone/>
            </a:pPr>
            <a:r>
              <a:rPr lang="en-US" altLang="en-US" b="1" smtClean="0"/>
              <a:t>Effective Education for Children with Down Syndrome in School </a:t>
            </a:r>
          </a:p>
          <a:p>
            <a:pPr marL="0" indent="0">
              <a:buNone/>
            </a:pPr>
            <a:endParaRPr lang="en-US" altLang="en-US" smtClean="0"/>
          </a:p>
          <a:p>
            <a:pPr marL="0" indent="0" algn="ctr">
              <a:buNone/>
            </a:pPr>
            <a:r>
              <a:rPr lang="en-US" altLang="en-US" smtClean="0">
                <a:solidFill>
                  <a:srgbClr val="FF0000"/>
                </a:solidFill>
              </a:rPr>
              <a:t>Professor Sue Buckley OBE</a:t>
            </a:r>
          </a:p>
          <a:p>
            <a:pPr marL="0" indent="0">
              <a:buNone/>
            </a:pPr>
            <a:endParaRPr lang="en-US" altLang="en-US" smtClean="0"/>
          </a:p>
          <a:p>
            <a:pPr marL="0" indent="0" algn="ctr">
              <a:buNone/>
            </a:pPr>
            <a:r>
              <a:rPr lang="en-US" altLang="en-US" b="1" smtClean="0">
                <a:solidFill>
                  <a:srgbClr val="00B050"/>
                </a:solidFill>
              </a:rPr>
              <a:t>Down Syndrome</a:t>
            </a:r>
            <a:r>
              <a:rPr lang="en-US" altLang="en-US" smtClean="0"/>
              <a:t> </a:t>
            </a:r>
            <a:r>
              <a:rPr lang="en-US" altLang="en-US" b="1" smtClean="0">
                <a:solidFill>
                  <a:srgbClr val="FFC000"/>
                </a:solidFill>
              </a:rPr>
              <a:t>Education</a:t>
            </a:r>
            <a:r>
              <a:rPr lang="en-US" altLang="en-US" smtClean="0"/>
              <a:t> </a:t>
            </a:r>
            <a:r>
              <a:rPr lang="en-US" altLang="en-US" b="1" smtClean="0">
                <a:solidFill>
                  <a:srgbClr val="0070C0"/>
                </a:solidFill>
              </a:rPr>
              <a:t>International</a:t>
            </a:r>
          </a:p>
          <a:p>
            <a:pPr marL="0" indent="0" algn="ctr">
              <a:buNone/>
            </a:pPr>
            <a:r>
              <a:rPr lang="en-US" altLang="en-US" sz="2400">
                <a:solidFill>
                  <a:srgbClr val="00B050"/>
                </a:solidFill>
              </a:rPr>
              <a:t>Discovering Potential </a:t>
            </a:r>
            <a:r>
              <a:rPr lang="en-US" altLang="en-US" sz="2400">
                <a:solidFill>
                  <a:srgbClr val="0000FF"/>
                </a:solidFill>
              </a:rPr>
              <a:t>Transforming Lives</a:t>
            </a:r>
          </a:p>
        </p:txBody>
      </p:sp>
    </p:spTree>
    <p:extLst>
      <p:ext uri="{BB962C8B-B14F-4D97-AF65-F5344CB8AC3E}">
        <p14:creationId xmlns:p14="http://schemas.microsoft.com/office/powerpoint/2010/main" val="30330016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1555" y="270857"/>
            <a:ext cx="10515600" cy="1325563"/>
          </a:xfrm>
        </p:spPr>
        <p:txBody>
          <a:bodyPr/>
          <a:lstStyle/>
          <a:p>
            <a:r>
              <a:rPr lang="en-US" b="1" dirty="0" smtClean="0">
                <a:solidFill>
                  <a:schemeClr val="accent1"/>
                </a:solidFill>
              </a:rPr>
              <a:t>Contact Details</a:t>
            </a:r>
            <a:endParaRPr lang="en-IE" b="1" dirty="0">
              <a:solidFill>
                <a:schemeClr val="accent1"/>
              </a:solidFill>
            </a:endParaRPr>
          </a:p>
        </p:txBody>
      </p:sp>
      <p:sp>
        <p:nvSpPr>
          <p:cNvPr id="3" name="Content Placeholder 2"/>
          <p:cNvSpPr>
            <a:spLocks noGrp="1"/>
          </p:cNvSpPr>
          <p:nvPr>
            <p:ph idx="1"/>
          </p:nvPr>
        </p:nvSpPr>
        <p:spPr/>
        <p:txBody>
          <a:bodyPr/>
          <a:lstStyle/>
          <a:p>
            <a:pPr marL="0" indent="0">
              <a:buNone/>
            </a:pPr>
            <a:endParaRPr lang="en-US" b="1" dirty="0" smtClean="0">
              <a:solidFill>
                <a:schemeClr val="accent1"/>
              </a:solidFill>
              <a:hlinkClick r:id="rId2"/>
            </a:endParaRPr>
          </a:p>
          <a:p>
            <a:pPr marL="0" indent="0" algn="ctr">
              <a:buNone/>
            </a:pPr>
            <a:r>
              <a:rPr lang="en-US" sz="4000" b="1" dirty="0" smtClean="0">
                <a:solidFill>
                  <a:schemeClr val="accent1"/>
                </a:solidFill>
                <a:hlinkClick r:id="rId2"/>
              </a:rPr>
              <a:t>fidelma@downsyndrome.ie</a:t>
            </a:r>
            <a:endParaRPr lang="en-US" sz="4000" b="1" dirty="0">
              <a:solidFill>
                <a:schemeClr val="accent1"/>
              </a:solidFill>
            </a:endParaRPr>
          </a:p>
          <a:p>
            <a:pPr marL="0" indent="0" algn="ctr">
              <a:buNone/>
            </a:pPr>
            <a:r>
              <a:rPr lang="en-US" sz="4000" b="1" dirty="0" smtClean="0">
                <a:solidFill>
                  <a:schemeClr val="accent1"/>
                </a:solidFill>
                <a:hlinkClick r:id="rId3"/>
              </a:rPr>
              <a:t>nicola@downsyndrome.ie</a:t>
            </a:r>
            <a:endParaRPr lang="en-US" sz="4000" b="1" dirty="0" smtClean="0">
              <a:solidFill>
                <a:schemeClr val="accent1"/>
              </a:solidFill>
            </a:endParaRPr>
          </a:p>
          <a:p>
            <a:pPr algn="ctr"/>
            <a:endParaRPr lang="en-US" sz="4000" b="1" dirty="0">
              <a:solidFill>
                <a:schemeClr val="accent1"/>
              </a:solidFill>
            </a:endParaRPr>
          </a:p>
          <a:p>
            <a:pPr algn="ctr"/>
            <a:endParaRPr lang="en-US" sz="4000" b="1" dirty="0">
              <a:solidFill>
                <a:schemeClr val="accent1"/>
              </a:solidFill>
            </a:endParaRPr>
          </a:p>
          <a:p>
            <a:pPr marL="0" indent="0" algn="ctr">
              <a:buNone/>
            </a:pPr>
            <a:r>
              <a:rPr lang="en-US" sz="4000" b="1" dirty="0">
                <a:solidFill>
                  <a:schemeClr val="accent1"/>
                </a:solidFill>
              </a:rPr>
              <a:t>www.downsyndrome.ie</a:t>
            </a:r>
            <a:endParaRPr lang="en-IE" sz="4000" b="1" dirty="0">
              <a:solidFill>
                <a:schemeClr val="accent1"/>
              </a:solidFill>
            </a:endParaRPr>
          </a:p>
          <a:p>
            <a:pPr algn="ctr"/>
            <a:endParaRPr lang="en-IE" sz="4000" dirty="0">
              <a:solidFill>
                <a:schemeClr val="accent1"/>
              </a:solidFill>
            </a:endParaRPr>
          </a:p>
        </p:txBody>
      </p:sp>
    </p:spTree>
    <p:extLst>
      <p:ext uri="{BB962C8B-B14F-4D97-AF65-F5344CB8AC3E}">
        <p14:creationId xmlns:p14="http://schemas.microsoft.com/office/powerpoint/2010/main" val="541442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rPr>
              <a:t>Care </a:t>
            </a:r>
            <a:r>
              <a:rPr lang="en-US" b="1" dirty="0" smtClean="0">
                <a:solidFill>
                  <a:schemeClr val="accent1"/>
                </a:solidFill>
              </a:rPr>
              <a:t>Needs Consistent </a:t>
            </a:r>
            <a:r>
              <a:rPr lang="en-US" b="1" dirty="0">
                <a:solidFill>
                  <a:schemeClr val="accent1"/>
                </a:solidFill>
              </a:rPr>
              <a:t>with the DES Circular 0030/2014</a:t>
            </a:r>
            <a:endParaRPr lang="en-IE"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3947548"/>
              </p:ext>
            </p:extLst>
          </p:nvPr>
        </p:nvGraphicFramePr>
        <p:xfrm>
          <a:off x="838200" y="1591057"/>
          <a:ext cx="10207752" cy="4773442"/>
        </p:xfrm>
        <a:graphic>
          <a:graphicData uri="http://schemas.openxmlformats.org/drawingml/2006/table">
            <a:tbl>
              <a:tblPr firstRow="1" firstCol="1" lastRow="1" lastCol="1" bandRow="1" bandCol="1">
                <a:tableStyleId>{5C22544A-7EE6-4342-B048-85BDC9FD1C3A}</a:tableStyleId>
              </a:tblPr>
              <a:tblGrid>
                <a:gridCol w="10207752"/>
              </a:tblGrid>
              <a:tr h="1228481">
                <a:tc>
                  <a:txBody>
                    <a:bodyPr/>
                    <a:lstStyle/>
                    <a:p>
                      <a:pPr marL="342900" lvl="0" indent="-342900" algn="just">
                        <a:spcAft>
                          <a:spcPts val="0"/>
                        </a:spcAft>
                        <a:buFont typeface="Symbol" panose="05050102010706020507" pitchFamily="18" charset="2"/>
                        <a:buChar char=""/>
                      </a:pPr>
                      <a:r>
                        <a:rPr lang="en-IE" sz="3200" dirty="0">
                          <a:effectLst/>
                        </a:rPr>
                        <a:t>Assistance with feeding: where a child </a:t>
                      </a:r>
                      <a:r>
                        <a:rPr lang="en-IE" sz="3200" dirty="0" smtClean="0">
                          <a:effectLst/>
                        </a:rPr>
                        <a:t>requires </a:t>
                      </a:r>
                      <a:r>
                        <a:rPr lang="en-IE" sz="3200" dirty="0">
                          <a:effectLst/>
                        </a:rPr>
                        <a:t>adult </a:t>
                      </a:r>
                      <a:r>
                        <a:rPr lang="en-IE" sz="3200" dirty="0" smtClean="0">
                          <a:effectLst/>
                        </a:rPr>
                        <a:t>assistance</a:t>
                      </a:r>
                      <a:endParaRPr lang="en-IE" sz="3200" dirty="0">
                        <a:effectLst/>
                        <a:latin typeface="Times New Roman" panose="02020603050405020304" pitchFamily="18" charset="0"/>
                        <a:ea typeface="Times New Roman" panose="02020603050405020304" pitchFamily="18" charset="0"/>
                      </a:endParaRPr>
                    </a:p>
                  </a:txBody>
                  <a:tcPr marL="68580" marR="68580" marT="0" marB="0"/>
                </a:tc>
              </a:tr>
              <a:tr h="1228481">
                <a:tc>
                  <a:txBody>
                    <a:bodyPr/>
                    <a:lstStyle/>
                    <a:p>
                      <a:pPr marL="342900" lvl="0" indent="-342900" algn="just">
                        <a:spcAft>
                          <a:spcPts val="0"/>
                        </a:spcAft>
                        <a:buFont typeface="Symbol" panose="05050102010706020507" pitchFamily="18" charset="2"/>
                        <a:buChar char=""/>
                      </a:pPr>
                      <a:r>
                        <a:rPr lang="en-IE" sz="3200" dirty="0">
                          <a:effectLst/>
                        </a:rPr>
                        <a:t>Administration of medicine: where a child requires adult assistance to administer </a:t>
                      </a:r>
                      <a:r>
                        <a:rPr lang="en-IE" sz="3200" dirty="0" smtClean="0">
                          <a:effectLst/>
                        </a:rPr>
                        <a:t>medicine</a:t>
                      </a:r>
                      <a:endParaRPr lang="en-IE" sz="3200" dirty="0">
                        <a:effectLst/>
                        <a:latin typeface="Times New Roman" panose="02020603050405020304" pitchFamily="18" charset="0"/>
                        <a:ea typeface="Times New Roman" panose="02020603050405020304" pitchFamily="18" charset="0"/>
                      </a:endParaRPr>
                    </a:p>
                  </a:txBody>
                  <a:tcPr marL="68580" marR="68580" marT="0" marB="0"/>
                </a:tc>
              </a:tr>
              <a:tr h="2051028">
                <a:tc>
                  <a:txBody>
                    <a:bodyPr/>
                    <a:lstStyle/>
                    <a:p>
                      <a:pPr marL="342900" lvl="0" indent="-342900" algn="just">
                        <a:spcAft>
                          <a:spcPts val="0"/>
                        </a:spcAft>
                        <a:buFont typeface="Symbol" panose="05050102010706020507" pitchFamily="18" charset="2"/>
                        <a:buChar char=""/>
                      </a:pPr>
                      <a:r>
                        <a:rPr lang="en-IE" sz="3200" dirty="0">
                          <a:effectLst/>
                        </a:rPr>
                        <a:t>Assistance with toileting and general hygiene: (including catheterisation) where a child with special needs cannot independently self-toilet, and until such time as they are able to do so </a:t>
                      </a:r>
                    </a:p>
                    <a:p>
                      <a:pPr marL="228600" algn="just">
                        <a:spcAft>
                          <a:spcPts val="0"/>
                        </a:spcAft>
                      </a:pPr>
                      <a:r>
                        <a:rPr lang="en-IE" sz="2400" dirty="0">
                          <a:effectLst/>
                        </a:rPr>
                        <a:t> </a:t>
                      </a:r>
                      <a:endParaRPr lang="en-IE"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16065991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845"/>
            <a:ext cx="10515600" cy="1325563"/>
          </a:xfrm>
        </p:spPr>
        <p:txBody>
          <a:bodyPr/>
          <a:lstStyle/>
          <a:p>
            <a:pPr algn="ctr"/>
            <a:r>
              <a:rPr lang="en-US" b="1" dirty="0">
                <a:solidFill>
                  <a:schemeClr val="accent1"/>
                </a:solidFill>
              </a:rPr>
              <a:t>Care Needs </a:t>
            </a:r>
            <a:r>
              <a:rPr lang="en-US" b="1" dirty="0" smtClean="0">
                <a:solidFill>
                  <a:schemeClr val="accent1"/>
                </a:solidFill>
              </a:rPr>
              <a:t>Consistent </a:t>
            </a:r>
            <a:r>
              <a:rPr lang="en-US" b="1" dirty="0">
                <a:solidFill>
                  <a:schemeClr val="accent1"/>
                </a:solidFill>
              </a:rPr>
              <a:t>with the DES Circular 0030/2014</a:t>
            </a:r>
            <a:endParaRPr lang="en-IE" dirty="0">
              <a:solidFill>
                <a:schemeClr val="accent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705951"/>
              </p:ext>
            </p:extLst>
          </p:nvPr>
        </p:nvGraphicFramePr>
        <p:xfrm>
          <a:off x="438912" y="1911096"/>
          <a:ext cx="10914888" cy="3794760"/>
        </p:xfrm>
        <a:graphic>
          <a:graphicData uri="http://schemas.openxmlformats.org/drawingml/2006/table">
            <a:tbl>
              <a:tblPr firstRow="1" firstCol="1" lastRow="1" lastCol="1" bandRow="1" bandCol="1">
                <a:tableStyleId>{5C22544A-7EE6-4342-B048-85BDC9FD1C3A}</a:tableStyleId>
              </a:tblPr>
              <a:tblGrid>
                <a:gridCol w="10914888"/>
              </a:tblGrid>
              <a:tr h="2276856">
                <a:tc>
                  <a:txBody>
                    <a:bodyPr/>
                    <a:lstStyle/>
                    <a:p>
                      <a:pPr marL="342900" lvl="0" indent="-342900" algn="just">
                        <a:spcAft>
                          <a:spcPts val="0"/>
                        </a:spcAft>
                        <a:buFont typeface="Symbol" panose="05050102010706020507" pitchFamily="18" charset="2"/>
                        <a:buChar char=""/>
                      </a:pPr>
                      <a:r>
                        <a:rPr lang="en-IE" sz="2400" dirty="0">
                          <a:effectLst/>
                        </a:rPr>
                        <a:t>Assistance with mobility and orientation: on an ongoing basis including assisting a child or children to access the school, the classroom, with accessing school transport </a:t>
                      </a:r>
                      <a:endParaRPr lang="en-IE" sz="2400" dirty="0" smtClean="0">
                        <a:effectLst/>
                      </a:endParaRPr>
                    </a:p>
                    <a:p>
                      <a:pPr marL="342900" lvl="0" indent="-342900" algn="just">
                        <a:spcAft>
                          <a:spcPts val="0"/>
                        </a:spcAft>
                        <a:buFont typeface="Symbol" panose="05050102010706020507" pitchFamily="18" charset="2"/>
                        <a:buChar char=""/>
                      </a:pPr>
                      <a:endParaRPr lang="en-IE" sz="2400" dirty="0" smtClean="0">
                        <a:effectLst/>
                      </a:endParaRPr>
                    </a:p>
                    <a:p>
                      <a:pPr marL="342900" lvl="0" indent="-342900" algn="just">
                        <a:spcAft>
                          <a:spcPts val="0"/>
                        </a:spcAft>
                        <a:buFont typeface="Symbol" panose="05050102010706020507" pitchFamily="18" charset="2"/>
                        <a:buChar char=""/>
                      </a:pPr>
                      <a:r>
                        <a:rPr lang="en-IE" sz="2400" dirty="0" smtClean="0">
                          <a:effectLst/>
                        </a:rPr>
                        <a:t>Every </a:t>
                      </a:r>
                      <a:r>
                        <a:rPr lang="en-IE" sz="2400" dirty="0">
                          <a:effectLst/>
                        </a:rPr>
                        <a:t>effort must be made by the school to provide opportunities for independence e.g. the removal of </a:t>
                      </a:r>
                      <a:r>
                        <a:rPr lang="en-IE" sz="2400" dirty="0" smtClean="0">
                          <a:effectLst/>
                        </a:rPr>
                        <a:t>hazards </a:t>
                      </a:r>
                      <a:endParaRPr lang="en-IE"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r h="1517904">
                <a:tc>
                  <a:txBody>
                    <a:bodyPr/>
                    <a:lstStyle/>
                    <a:p>
                      <a:pPr marL="342900" lvl="0" indent="-342900" algn="just">
                        <a:spcAft>
                          <a:spcPts val="0"/>
                        </a:spcAft>
                        <a:buFont typeface="Symbol" panose="05050102010706020507" pitchFamily="18" charset="2"/>
                        <a:buChar char=""/>
                      </a:pPr>
                      <a:r>
                        <a:rPr lang="en-IE" sz="2400" dirty="0">
                          <a:effectLst/>
                        </a:rPr>
                        <a:t>Assisting teachers to provide supervision in the class, playground and school grounds: at recreation, assembly, and dispersal times including assistance with arriving and departing from </a:t>
                      </a:r>
                      <a:r>
                        <a:rPr lang="en-IE" sz="2400" dirty="0" smtClean="0">
                          <a:effectLst/>
                        </a:rPr>
                        <a:t>school</a:t>
                      </a:r>
                      <a:endParaRPr lang="en-IE"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416230882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rPr>
              <a:t>Care Needs </a:t>
            </a:r>
            <a:r>
              <a:rPr lang="en-US" b="1" dirty="0" smtClean="0">
                <a:solidFill>
                  <a:schemeClr val="accent1"/>
                </a:solidFill>
              </a:rPr>
              <a:t>Consistent </a:t>
            </a:r>
            <a:r>
              <a:rPr lang="en-US" b="1" dirty="0">
                <a:solidFill>
                  <a:schemeClr val="accent1"/>
                </a:solidFill>
              </a:rPr>
              <a:t>with the DES Circular 0030/2014</a:t>
            </a:r>
            <a:endParaRPr lang="en-IE" dirty="0">
              <a:solidFill>
                <a:schemeClr val="accent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43260275"/>
              </p:ext>
            </p:extLst>
          </p:nvPr>
        </p:nvGraphicFramePr>
        <p:xfrm>
          <a:off x="969264" y="2039112"/>
          <a:ext cx="10287000" cy="4023360"/>
        </p:xfrm>
        <a:graphic>
          <a:graphicData uri="http://schemas.openxmlformats.org/drawingml/2006/table">
            <a:tbl>
              <a:tblPr firstRow="1" firstCol="1" lastRow="1" lastCol="1" bandRow="1" bandCol="1">
                <a:tableStyleId>{5C22544A-7EE6-4342-B048-85BDC9FD1C3A}</a:tableStyleId>
              </a:tblPr>
              <a:tblGrid>
                <a:gridCol w="10287000"/>
              </a:tblGrid>
              <a:tr h="1341121">
                <a:tc>
                  <a:txBody>
                    <a:bodyPr/>
                    <a:lstStyle/>
                    <a:p>
                      <a:pPr marL="342900" lvl="0" indent="-342900" algn="just">
                        <a:spcAft>
                          <a:spcPts val="0"/>
                        </a:spcAft>
                        <a:buFont typeface="Symbol" panose="05050102010706020507" pitchFamily="18" charset="2"/>
                        <a:buChar char=""/>
                      </a:pPr>
                      <a:r>
                        <a:rPr lang="en-IE" sz="2400" dirty="0">
                          <a:effectLst/>
                        </a:rPr>
                        <a:t>Non-nursing care needs associated with specific medical conditions: such as frequent epileptic seizures or for pupils who have fragile health. </a:t>
                      </a:r>
                      <a:endParaRPr lang="en-IE"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682239">
                <a:tc>
                  <a:txBody>
                    <a:bodyPr/>
                    <a:lstStyle/>
                    <a:p>
                      <a:pPr marL="342900" lvl="0" indent="-342900" algn="just">
                        <a:spcAft>
                          <a:spcPts val="0"/>
                        </a:spcAft>
                        <a:buFont typeface="Symbol" panose="05050102010706020507" pitchFamily="18" charset="2"/>
                        <a:buChar char=""/>
                      </a:pPr>
                      <a:r>
                        <a:rPr lang="en-IE" sz="2400" dirty="0">
                          <a:effectLst/>
                        </a:rPr>
                        <a:t>Care needs requiring frequent interventions including withdrawal of a pupil from a classroom when essential: This may be for safety or personal care reasons, or where a child may be required to leave the class for medical reasons or due to distress on a frequent basis. </a:t>
                      </a:r>
                      <a:endParaRPr lang="en-IE" sz="24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365815639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rPr>
              <a:t>Care Needs </a:t>
            </a:r>
            <a:r>
              <a:rPr lang="en-US" b="1" dirty="0" smtClean="0">
                <a:solidFill>
                  <a:schemeClr val="accent1"/>
                </a:solidFill>
              </a:rPr>
              <a:t>Consistent </a:t>
            </a:r>
            <a:r>
              <a:rPr lang="en-US" b="1" dirty="0">
                <a:solidFill>
                  <a:schemeClr val="accent1"/>
                </a:solidFill>
              </a:rPr>
              <a:t>with the DES Circular 0030/2014</a:t>
            </a:r>
            <a:endParaRPr lang="en-IE"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7380722"/>
              </p:ext>
            </p:extLst>
          </p:nvPr>
        </p:nvGraphicFramePr>
        <p:xfrm>
          <a:off x="256032" y="1865376"/>
          <a:ext cx="11192256" cy="4242431"/>
        </p:xfrm>
        <a:graphic>
          <a:graphicData uri="http://schemas.openxmlformats.org/drawingml/2006/table">
            <a:tbl>
              <a:tblPr firstRow="1" firstCol="1" lastRow="1" lastCol="1" bandRow="1" bandCol="1">
                <a:tableStyleId>{5C22544A-7EE6-4342-B048-85BDC9FD1C3A}</a:tableStyleId>
              </a:tblPr>
              <a:tblGrid>
                <a:gridCol w="11192256"/>
              </a:tblGrid>
              <a:tr h="1207008">
                <a:tc>
                  <a:txBody>
                    <a:bodyPr/>
                    <a:lstStyle/>
                    <a:p>
                      <a:pPr marL="342900" lvl="0" indent="-342900" algn="just">
                        <a:spcAft>
                          <a:spcPts val="0"/>
                        </a:spcAft>
                        <a:buFont typeface="Symbol" panose="05050102010706020507" pitchFamily="18" charset="2"/>
                        <a:buChar char=""/>
                      </a:pPr>
                      <a:r>
                        <a:rPr lang="en-IE" sz="2400" dirty="0">
                          <a:effectLst/>
                        </a:rPr>
                        <a:t>Assistance with moving and lifting of children, operation of hoists and equipment. </a:t>
                      </a:r>
                    </a:p>
                    <a:p>
                      <a:pPr marL="228600">
                        <a:spcAft>
                          <a:spcPts val="0"/>
                        </a:spcAft>
                      </a:pPr>
                      <a:r>
                        <a:rPr lang="en-US" sz="2400" dirty="0">
                          <a:effectLst/>
                        </a:rPr>
                        <a:t> </a:t>
                      </a:r>
                      <a:endParaRPr lang="en-IE" sz="2400" dirty="0">
                        <a:effectLst/>
                        <a:latin typeface="Times New Roman" panose="02020603050405020304" pitchFamily="18" charset="0"/>
                        <a:ea typeface="Times New Roman" panose="02020603050405020304" pitchFamily="18" charset="0"/>
                      </a:endParaRPr>
                    </a:p>
                  </a:txBody>
                  <a:tcPr marL="68580" marR="68580" marT="0" marB="0"/>
                </a:tc>
              </a:tr>
              <a:tr h="3035423">
                <a:tc>
                  <a:txBody>
                    <a:bodyPr/>
                    <a:lstStyle/>
                    <a:p>
                      <a:pPr marL="342900" lvl="0" indent="-342900" algn="just">
                        <a:spcAft>
                          <a:spcPts val="0"/>
                        </a:spcAft>
                        <a:buFont typeface="Symbol" panose="05050102010706020507" pitchFamily="18" charset="2"/>
                        <a:buChar char=""/>
                      </a:pPr>
                      <a:r>
                        <a:rPr lang="en-IE" sz="2400" dirty="0">
                          <a:effectLst/>
                        </a:rPr>
                        <a:t>Assistance with severe communication difficulties including enabling curriculum access for pupils with physical disabilities or sensory needs </a:t>
                      </a:r>
                      <a:r>
                        <a:rPr lang="en-IE" sz="2400" dirty="0" smtClean="0">
                          <a:effectLst/>
                        </a:rPr>
                        <a:t>and </a:t>
                      </a:r>
                      <a:r>
                        <a:rPr lang="en-IE" sz="2400" dirty="0">
                          <a:effectLst/>
                        </a:rPr>
                        <a:t>those with significant, and identified social and emotional </a:t>
                      </a:r>
                      <a:r>
                        <a:rPr lang="en-IE" sz="2400" dirty="0" smtClean="0">
                          <a:effectLst/>
                        </a:rPr>
                        <a:t>difficulties.</a:t>
                      </a:r>
                    </a:p>
                    <a:p>
                      <a:pPr marL="342900" lvl="0" indent="-342900" algn="just">
                        <a:spcAft>
                          <a:spcPts val="0"/>
                        </a:spcAft>
                        <a:buFont typeface="Symbol" panose="05050102010706020507" pitchFamily="18" charset="2"/>
                        <a:buChar char=""/>
                      </a:pPr>
                      <a:endParaRPr lang="en-IE" sz="2400" dirty="0" smtClean="0">
                        <a:effectLst/>
                      </a:endParaRPr>
                    </a:p>
                    <a:p>
                      <a:pPr marL="342900" lvl="0" indent="-342900" algn="just">
                        <a:spcAft>
                          <a:spcPts val="0"/>
                        </a:spcAft>
                        <a:buFont typeface="Symbol" panose="05050102010706020507" pitchFamily="18" charset="2"/>
                        <a:buChar char=""/>
                      </a:pPr>
                      <a:r>
                        <a:rPr lang="en-IE" sz="2400" dirty="0" smtClean="0">
                          <a:effectLst/>
                        </a:rPr>
                        <a:t>Under </a:t>
                      </a:r>
                      <a:r>
                        <a:rPr lang="en-IE" sz="2400" dirty="0">
                          <a:effectLst/>
                        </a:rPr>
                        <a:t>the direction of the teacher, this might include assistance with assistive technology equipment, typing or handwriting, supporting transition, assisting with supervision at recreation, dispersal times etc</a:t>
                      </a:r>
                      <a:r>
                        <a:rPr lang="en-IE" sz="1200" dirty="0">
                          <a:effectLst/>
                        </a:rPr>
                        <a:t>.</a:t>
                      </a:r>
                      <a:endParaRPr lang="en-IE"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250566759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b="1" dirty="0" smtClean="0">
                <a:solidFill>
                  <a:schemeClr val="bg2"/>
                </a:solidFill>
              </a:rPr>
              <a:t>Access to SNA</a:t>
            </a:r>
          </a:p>
        </p:txBody>
      </p:sp>
      <p:sp>
        <p:nvSpPr>
          <p:cNvPr id="62467" name="Content Placeholder 2"/>
          <p:cNvSpPr>
            <a:spLocks noGrp="1"/>
          </p:cNvSpPr>
          <p:nvPr>
            <p:ph idx="1"/>
          </p:nvPr>
        </p:nvSpPr>
        <p:spPr/>
        <p:txBody>
          <a:bodyPr>
            <a:normAutofit/>
          </a:bodyPr>
          <a:lstStyle/>
          <a:p>
            <a:pPr marL="0" indent="0" algn="ctr">
              <a:buNone/>
              <a:defRPr/>
            </a:pPr>
            <a:r>
              <a:rPr lang="en-US" sz="4400" dirty="0">
                <a:solidFill>
                  <a:schemeClr val="accent1"/>
                </a:solidFill>
              </a:rPr>
              <a:t>The majority of children who have care needs, however, require attention and assistance at </a:t>
            </a:r>
            <a:r>
              <a:rPr lang="en-US" sz="4400" b="1" dirty="0">
                <a:solidFill>
                  <a:srgbClr val="FF0000"/>
                </a:solidFill>
              </a:rPr>
              <a:t>certain times </a:t>
            </a:r>
            <a:r>
              <a:rPr lang="en-US" sz="4400" dirty="0">
                <a:solidFill>
                  <a:schemeClr val="accent1"/>
                </a:solidFill>
              </a:rPr>
              <a:t>of the school day and require </a:t>
            </a:r>
            <a:r>
              <a:rPr lang="en-US" sz="4400" b="1" dirty="0">
                <a:solidFill>
                  <a:srgbClr val="FF0000"/>
                </a:solidFill>
              </a:rPr>
              <a:t>intermittent intervention</a:t>
            </a:r>
            <a:r>
              <a:rPr lang="en-US" sz="4400" b="1" dirty="0">
                <a:solidFill>
                  <a:schemeClr val="accent1"/>
                </a:solidFill>
              </a:rPr>
              <a:t> </a:t>
            </a:r>
            <a:r>
              <a:rPr lang="en-US" sz="4400" dirty="0">
                <a:solidFill>
                  <a:schemeClr val="accent1"/>
                </a:solidFill>
              </a:rPr>
              <a:t>at particular points</a:t>
            </a:r>
            <a:r>
              <a:rPr lang="en-US" sz="3600" dirty="0">
                <a:solidFill>
                  <a:schemeClr val="accent1"/>
                </a:solidFill>
              </a:rPr>
              <a:t>.</a:t>
            </a:r>
          </a:p>
          <a:p>
            <a:pPr eaLnBrk="1" hangingPunct="1">
              <a:defRPr/>
            </a:pPr>
            <a:endParaRPr lang="en-US" sz="3600" dirty="0"/>
          </a:p>
        </p:txBody>
      </p:sp>
    </p:spTree>
    <p:extLst>
      <p:ext uri="{BB962C8B-B14F-4D97-AF65-F5344CB8AC3E}">
        <p14:creationId xmlns:p14="http://schemas.microsoft.com/office/powerpoint/2010/main" val="148383345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SI">
  <a:themeElements>
    <a:clrScheme name="Custom 4">
      <a:dk1>
        <a:sysClr val="windowText" lastClr="000000"/>
      </a:dk1>
      <a:lt1>
        <a:srgbClr val="FFFFFF"/>
      </a:lt1>
      <a:dk2>
        <a:srgbClr val="FFFFFF"/>
      </a:dk2>
      <a:lt2>
        <a:srgbClr val="69207E"/>
      </a:lt2>
      <a:accent1>
        <a:srgbClr val="800080"/>
      </a:accent1>
      <a:accent2>
        <a:srgbClr val="A174AE"/>
      </a:accent2>
      <a:accent3>
        <a:srgbClr val="CC99FF"/>
      </a:accent3>
      <a:accent4>
        <a:srgbClr val="3698D3"/>
      </a:accent4>
      <a:accent5>
        <a:srgbClr val="9DC2E6"/>
      </a:accent5>
      <a:accent6>
        <a:srgbClr val="C2DFFD"/>
      </a:accent6>
      <a:hlink>
        <a:srgbClr val="F5A623"/>
      </a:hlink>
      <a:folHlink>
        <a:srgbClr val="F8C168"/>
      </a:folHlink>
    </a:clrScheme>
    <a:fontScheme name="Custom 1">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I" id="{10F7EAB3-A3FA-4DFB-9815-2F090A853627}" vid="{EFF5601D-5116-4C6D-8E09-25975D7BE6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28291DE0397F46B0D91A2BA241D338" ma:contentTypeVersion="4" ma:contentTypeDescription="Create a new document." ma:contentTypeScope="" ma:versionID="0131ef0308879f8e16e0ba0c1373fe75">
  <xsd:schema xmlns:xsd="http://www.w3.org/2001/XMLSchema" xmlns:xs="http://www.w3.org/2001/XMLSchema" xmlns:p="http://schemas.microsoft.com/office/2006/metadata/properties" xmlns:ns2="4653db56-4f42-40bf-87ce-0cb86d43e21b" xmlns:ns3="ea407e01-db4f-486d-8d8e-27561a93aaef" targetNamespace="http://schemas.microsoft.com/office/2006/metadata/properties" ma:root="true" ma:fieldsID="a8f5f08cccab9c2bf7956a0e9c6c5d56" ns2:_="" ns3:_="">
    <xsd:import namespace="4653db56-4f42-40bf-87ce-0cb86d43e21b"/>
    <xsd:import namespace="ea407e01-db4f-486d-8d8e-27561a93aae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53db56-4f42-40bf-87ce-0cb86d43e2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407e01-db4f-486d-8d8e-27561a93aae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653db56-4f42-40bf-87ce-0cb86d43e21b">
      <UserInfo>
        <DisplayName>Fidelma Brady</DisplayName>
        <AccountId>17</AccountId>
        <AccountType/>
      </UserInfo>
    </SharedWithUsers>
  </documentManagement>
</p:properties>
</file>

<file path=customXml/itemProps1.xml><?xml version="1.0" encoding="utf-8"?>
<ds:datastoreItem xmlns:ds="http://schemas.openxmlformats.org/officeDocument/2006/customXml" ds:itemID="{E3C7E073-98BB-4405-8955-9F8B231F53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53db56-4f42-40bf-87ce-0cb86d43e21b"/>
    <ds:schemaRef ds:uri="ea407e01-db4f-486d-8d8e-27561a93aa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BEF3BE-B5EA-4E3B-8150-44419B4768BF}">
  <ds:schemaRefs>
    <ds:schemaRef ds:uri="http://schemas.microsoft.com/sharepoint/v3/contenttype/forms"/>
  </ds:schemaRefs>
</ds:datastoreItem>
</file>

<file path=customXml/itemProps3.xml><?xml version="1.0" encoding="utf-8"?>
<ds:datastoreItem xmlns:ds="http://schemas.openxmlformats.org/officeDocument/2006/customXml" ds:itemID="{A02AF450-B072-4983-AFC2-BDA892B1E318}">
  <ds:schemaRefs>
    <ds:schemaRef ds:uri="http://purl.org/dc/elements/1.1/"/>
    <ds:schemaRef ds:uri="http://schemas.microsoft.com/office/2006/metadata/properties"/>
    <ds:schemaRef ds:uri="4653db56-4f42-40bf-87ce-0cb86d43e21b"/>
    <ds:schemaRef ds:uri="http://purl.org/dc/dcmitype/"/>
    <ds:schemaRef ds:uri="http://www.w3.org/XML/1998/namespace"/>
    <ds:schemaRef ds:uri="http://schemas.microsoft.com/office/infopath/2007/PartnerControls"/>
    <ds:schemaRef ds:uri="ea407e01-db4f-486d-8d8e-27561a93aaef"/>
    <ds:schemaRef ds:uri="http://schemas.microsoft.com/office/2006/documentManagement/typ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836</TotalTime>
  <Words>2202</Words>
  <Application>Microsoft Office PowerPoint</Application>
  <PresentationFormat>Widescreen</PresentationFormat>
  <Paragraphs>245</Paragraphs>
  <Slides>48</Slides>
  <Notes>16</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Source Sans Pro</vt:lpstr>
      <vt:lpstr>Source Sans Pro Black</vt:lpstr>
      <vt:lpstr>Symbol</vt:lpstr>
      <vt:lpstr>Times New Roman</vt:lpstr>
      <vt:lpstr>Wingdings</vt:lpstr>
      <vt:lpstr>DSI</vt:lpstr>
      <vt:lpstr>Managing the Transition from Primary to Post Primary School</vt:lpstr>
      <vt:lpstr>PowerPoint Presentation</vt:lpstr>
      <vt:lpstr>Role of the SNA</vt:lpstr>
      <vt:lpstr>What is an SNA?</vt:lpstr>
      <vt:lpstr>Care Needs Consistent with the DES Circular 0030/2014</vt:lpstr>
      <vt:lpstr>Care Needs Consistent with the DES Circular 0030/2014</vt:lpstr>
      <vt:lpstr>Care Needs Consistent with the DES Circular 0030/2014</vt:lpstr>
      <vt:lpstr>Care Needs Consistent with the DES Circular 0030/2014</vt:lpstr>
      <vt:lpstr>Access to SNA</vt:lpstr>
      <vt:lpstr>Access to SNA</vt:lpstr>
      <vt:lpstr>SNA Duties</vt:lpstr>
      <vt:lpstr>Parents</vt:lpstr>
      <vt:lpstr>Circulars</vt:lpstr>
      <vt:lpstr>Transition to Post Primary School</vt:lpstr>
      <vt:lpstr>Transition to Post Primary School</vt:lpstr>
      <vt:lpstr>Transition to Post Primary School</vt:lpstr>
      <vt:lpstr>Transition to Post Primary School</vt:lpstr>
      <vt:lpstr>Important Note</vt:lpstr>
      <vt:lpstr>Goals for Children with SEN at Post Primary School </vt:lpstr>
      <vt:lpstr>Goals &amp; Expectations</vt:lpstr>
      <vt:lpstr>Goals &amp; Expectations</vt:lpstr>
      <vt:lpstr>Preparing the Child</vt:lpstr>
      <vt:lpstr>Things that can be done in Primary School </vt:lpstr>
      <vt:lpstr>Things that can be done in Primary School </vt:lpstr>
      <vt:lpstr>Things that can be done in Primary School </vt:lpstr>
      <vt:lpstr>Junior Cycle</vt:lpstr>
      <vt:lpstr>Pathway through Junior Cycle</vt:lpstr>
      <vt:lpstr>Pathway through Junior Cycle</vt:lpstr>
      <vt:lpstr>Pathway through Junior Cycle</vt:lpstr>
      <vt:lpstr>Pathway through Junior Cycle</vt:lpstr>
      <vt:lpstr>Pathway through Junior Cycle</vt:lpstr>
      <vt:lpstr>Pathway through Junior Cycle</vt:lpstr>
      <vt:lpstr>Pathway through Junior Cycle</vt:lpstr>
      <vt:lpstr>Pathway through Junior Cycle</vt:lpstr>
      <vt:lpstr>Junior Cycle Option</vt:lpstr>
      <vt:lpstr>L2LP  </vt:lpstr>
      <vt:lpstr>Who should Follow this Programme?</vt:lpstr>
      <vt:lpstr>L2LP Programme</vt:lpstr>
      <vt:lpstr> Useful Resources</vt:lpstr>
      <vt:lpstr> Getting Ready for Post Primary School  My Workbook  </vt:lpstr>
      <vt:lpstr> Getting Ready for Post Primary School  My Workbook  </vt:lpstr>
      <vt:lpstr>Further Information</vt:lpstr>
      <vt:lpstr>Further Information </vt:lpstr>
      <vt:lpstr> Other Useful Resources</vt:lpstr>
      <vt:lpstr>Useful Resources</vt:lpstr>
      <vt:lpstr>Useful Resources</vt:lpstr>
      <vt:lpstr>Acknowledgement</vt:lpstr>
      <vt:lpstr>Contact Details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Supports</dc:title>
  <dc:creator>Fidelma Brady</dc:creator>
  <cp:lastModifiedBy>Fidelma Brady</cp:lastModifiedBy>
  <cp:revision>38</cp:revision>
  <dcterms:created xsi:type="dcterms:W3CDTF">2021-05-03T12:45:54Z</dcterms:created>
  <dcterms:modified xsi:type="dcterms:W3CDTF">2022-02-23T10:20:12Z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0x010100CA28291DE0397F46B0D91A2BA241D338</vt:lpwstr>
  </property>
  <property fmtid="{D5CDD505-2E9C-101B-9397-08002B2CF9AE}" pid="3" name="ComplianceAssetId">
    <vt:lpwstr/>
  </property>
  <property fmtid="{D5CDD505-2E9C-101B-9397-08002B2CF9AE}" pid="4" name="Order">
    <vt:r8>77700</vt:r8>
  </property>
  <property fmtid="{D5CDD505-2E9C-101B-9397-08002B2CF9AE}" pid="5" name="_SourceUrl">
    <vt:lpwstr/>
  </property>
  <property fmtid="{D5CDD505-2E9C-101B-9397-08002B2CF9AE}" pid="6" name="_SharedFileIndex">
    <vt:lpwstr/>
  </property>
</Properties>
</file>